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6" r:id="rId3"/>
    <p:sldId id="277" r:id="rId4"/>
    <p:sldId id="405" r:id="rId5"/>
    <p:sldId id="406" r:id="rId6"/>
    <p:sldId id="278" r:id="rId7"/>
    <p:sldId id="281" r:id="rId8"/>
    <p:sldId id="280" r:id="rId9"/>
    <p:sldId id="409" r:id="rId10"/>
    <p:sldId id="282" r:id="rId11"/>
    <p:sldId id="283" r:id="rId12"/>
    <p:sldId id="284" r:id="rId13"/>
    <p:sldId id="269" r:id="rId14"/>
    <p:sldId id="286" r:id="rId15"/>
    <p:sldId id="410" r:id="rId16"/>
    <p:sldId id="408" r:id="rId17"/>
    <p:sldId id="4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CC6D8-DEFC-45FD-8207-E1ECCC27EA85}" type="doc">
      <dgm:prSet loTypeId="urn:microsoft.com/office/officeart/2005/8/layout/lProcess1" loCatId="process" qsTypeId="urn:microsoft.com/office/officeart/2005/8/quickstyle/simple4" qsCatId="simple" csTypeId="urn:microsoft.com/office/officeart/2005/8/colors/accent1_1" csCatId="accent1" phldr="1"/>
      <dgm:spPr/>
      <dgm:t>
        <a:bodyPr/>
        <a:lstStyle/>
        <a:p>
          <a:endParaRPr lang="en-US"/>
        </a:p>
      </dgm:t>
    </dgm:pt>
    <dgm:pt modelId="{516A4DDC-76BD-494E-B503-625555CCBC4A}">
      <dgm:prSet phldrT="[Text]"/>
      <dgm:spPr/>
      <dgm:t>
        <a:bodyPr/>
        <a:lstStyle/>
        <a:p>
          <a:r>
            <a:rPr lang="en-US" b="1" dirty="0">
              <a:solidFill>
                <a:srgbClr val="FF0000"/>
              </a:solidFill>
            </a:rPr>
            <a:t>SEC (guidance)</a:t>
          </a:r>
        </a:p>
      </dgm:t>
    </dgm:pt>
    <dgm:pt modelId="{133DE2D2-6278-469E-8A80-F71EA996A07A}" type="parTrans" cxnId="{7B595755-BE81-46A0-903D-004D1EF6EE33}">
      <dgm:prSet/>
      <dgm:spPr/>
      <dgm:t>
        <a:bodyPr/>
        <a:lstStyle/>
        <a:p>
          <a:endParaRPr lang="en-US"/>
        </a:p>
      </dgm:t>
    </dgm:pt>
    <dgm:pt modelId="{AE4D7DCA-0B66-4207-B896-C721B2CB4C13}" type="sibTrans" cxnId="{7B595755-BE81-46A0-903D-004D1EF6EE33}">
      <dgm:prSet/>
      <dgm:spPr/>
      <dgm:t>
        <a:bodyPr/>
        <a:lstStyle/>
        <a:p>
          <a:endParaRPr lang="en-US"/>
        </a:p>
      </dgm:t>
    </dgm:pt>
    <dgm:pt modelId="{41E3B52E-71B8-4BD0-B1ED-D051FFB12506}">
      <dgm:prSet phldrT="[Text]"/>
      <dgm:spPr/>
      <dgm:t>
        <a:bodyPr/>
        <a:lstStyle/>
        <a:p>
          <a:r>
            <a:rPr lang="en-US" b="1" dirty="0">
              <a:solidFill>
                <a:srgbClr val="FF0000"/>
              </a:solidFill>
            </a:rPr>
            <a:t>CFTC (guidance)</a:t>
          </a:r>
        </a:p>
      </dgm:t>
    </dgm:pt>
    <dgm:pt modelId="{DA206B73-34B1-48E4-A513-9978853BF217}" type="parTrans" cxnId="{0F0D3551-AF94-422C-87FE-80E4E27CB025}">
      <dgm:prSet/>
      <dgm:spPr/>
      <dgm:t>
        <a:bodyPr/>
        <a:lstStyle/>
        <a:p>
          <a:endParaRPr lang="en-US"/>
        </a:p>
      </dgm:t>
    </dgm:pt>
    <dgm:pt modelId="{2436D701-8B79-4C2B-92A4-52BC1BA24775}" type="sibTrans" cxnId="{0F0D3551-AF94-422C-87FE-80E4E27CB025}">
      <dgm:prSet/>
      <dgm:spPr/>
      <dgm:t>
        <a:bodyPr/>
        <a:lstStyle/>
        <a:p>
          <a:endParaRPr lang="en-US"/>
        </a:p>
      </dgm:t>
    </dgm:pt>
    <dgm:pt modelId="{CD410504-9F7F-47AE-B46E-CE985680360F}">
      <dgm:prSet phldrT="[Text]"/>
      <dgm:spPr/>
      <dgm:t>
        <a:bodyPr/>
        <a:lstStyle/>
        <a:p>
          <a:r>
            <a:rPr lang="en-US" dirty="0"/>
            <a:t>ICO? Howey Test</a:t>
          </a:r>
        </a:p>
      </dgm:t>
    </dgm:pt>
    <dgm:pt modelId="{995C4470-49EF-4BD9-B00A-AD612181AB58}" type="parTrans" cxnId="{6B045370-B4FF-427A-9929-461476AAE193}">
      <dgm:prSet/>
      <dgm:spPr/>
      <dgm:t>
        <a:bodyPr/>
        <a:lstStyle/>
        <a:p>
          <a:endParaRPr lang="en-US"/>
        </a:p>
      </dgm:t>
    </dgm:pt>
    <dgm:pt modelId="{2B847D36-6E88-4DD3-AABD-579C99426233}" type="sibTrans" cxnId="{6B045370-B4FF-427A-9929-461476AAE193}">
      <dgm:prSet/>
      <dgm:spPr/>
      <dgm:t>
        <a:bodyPr/>
        <a:lstStyle/>
        <a:p>
          <a:endParaRPr lang="en-US"/>
        </a:p>
      </dgm:t>
    </dgm:pt>
    <dgm:pt modelId="{C4FF5CFA-9CEF-4C34-984A-CC28F232798F}">
      <dgm:prSet phldrT="[Text]"/>
      <dgm:spPr/>
      <dgm:t>
        <a:bodyPr/>
        <a:lstStyle/>
        <a:p>
          <a:r>
            <a:rPr lang="en-US" dirty="0"/>
            <a:t>Investment of $</a:t>
          </a:r>
        </a:p>
      </dgm:t>
    </dgm:pt>
    <dgm:pt modelId="{92813948-C227-4EB2-8530-43003E3CB375}" type="parTrans" cxnId="{710659EC-6706-425F-81BB-5F1E070F7D4D}">
      <dgm:prSet/>
      <dgm:spPr/>
      <dgm:t>
        <a:bodyPr/>
        <a:lstStyle/>
        <a:p>
          <a:endParaRPr lang="en-US"/>
        </a:p>
      </dgm:t>
    </dgm:pt>
    <dgm:pt modelId="{B551F8FA-E415-4EE1-BA68-D13E7D2E980B}" type="sibTrans" cxnId="{710659EC-6706-425F-81BB-5F1E070F7D4D}">
      <dgm:prSet/>
      <dgm:spPr/>
      <dgm:t>
        <a:bodyPr/>
        <a:lstStyle/>
        <a:p>
          <a:endParaRPr lang="en-US"/>
        </a:p>
      </dgm:t>
    </dgm:pt>
    <dgm:pt modelId="{5CBEC7DD-A25D-4956-9A65-6EA385F6FCB5}">
      <dgm:prSet phldrT="[Text]"/>
      <dgm:spPr/>
      <dgm:t>
        <a:bodyPr/>
        <a:lstStyle/>
        <a:p>
          <a:r>
            <a:rPr lang="en-US" dirty="0"/>
            <a:t>commodities</a:t>
          </a:r>
        </a:p>
      </dgm:t>
    </dgm:pt>
    <dgm:pt modelId="{F342D04F-4D11-41CC-AB66-36041A902B44}" type="parTrans" cxnId="{0687A885-2354-4E9E-B313-4269283F0057}">
      <dgm:prSet/>
      <dgm:spPr/>
      <dgm:t>
        <a:bodyPr/>
        <a:lstStyle/>
        <a:p>
          <a:endParaRPr lang="en-US"/>
        </a:p>
      </dgm:t>
    </dgm:pt>
    <dgm:pt modelId="{BD0F67B1-39E4-45ED-9534-FB8F89E8EEF6}" type="sibTrans" cxnId="{0687A885-2354-4E9E-B313-4269283F0057}">
      <dgm:prSet/>
      <dgm:spPr/>
      <dgm:t>
        <a:bodyPr/>
        <a:lstStyle/>
        <a:p>
          <a:endParaRPr lang="en-US"/>
        </a:p>
      </dgm:t>
    </dgm:pt>
    <dgm:pt modelId="{33BF0E2A-2B00-40A5-832E-FC800DCA5982}">
      <dgm:prSet phldrT="[Text]"/>
      <dgm:spPr/>
      <dgm:t>
        <a:bodyPr/>
        <a:lstStyle/>
        <a:p>
          <a:r>
            <a:rPr lang="en-US" dirty="0"/>
            <a:t>Bid/sell marketplace</a:t>
          </a:r>
        </a:p>
      </dgm:t>
    </dgm:pt>
    <dgm:pt modelId="{F8C31ED9-A2C0-4A09-A419-0AE9A44BB8DF}" type="parTrans" cxnId="{B522739A-4DEE-43CF-9357-A84EF1EEE7ED}">
      <dgm:prSet/>
      <dgm:spPr/>
      <dgm:t>
        <a:bodyPr/>
        <a:lstStyle/>
        <a:p>
          <a:endParaRPr lang="en-US"/>
        </a:p>
      </dgm:t>
    </dgm:pt>
    <dgm:pt modelId="{E373698D-1356-47A7-A591-B72BFE77C3D1}" type="sibTrans" cxnId="{B522739A-4DEE-43CF-9357-A84EF1EEE7ED}">
      <dgm:prSet/>
      <dgm:spPr/>
      <dgm:t>
        <a:bodyPr/>
        <a:lstStyle/>
        <a:p>
          <a:endParaRPr lang="en-US"/>
        </a:p>
      </dgm:t>
    </dgm:pt>
    <dgm:pt modelId="{F7CED298-1605-4B60-9FC8-0A4C25C5AA00}">
      <dgm:prSet phldrT="[Text]"/>
      <dgm:spPr/>
      <dgm:t>
        <a:bodyPr/>
        <a:lstStyle/>
        <a:p>
          <a:r>
            <a:rPr lang="en-US" dirty="0"/>
            <a:t>Common Enterprise</a:t>
          </a:r>
        </a:p>
      </dgm:t>
    </dgm:pt>
    <dgm:pt modelId="{618E2D9E-4CAE-48D5-9A0F-94DAE74A2D69}" type="parTrans" cxnId="{206D6826-92C5-4EEE-A28E-254E966FF0A0}">
      <dgm:prSet/>
      <dgm:spPr/>
      <dgm:t>
        <a:bodyPr/>
        <a:lstStyle/>
        <a:p>
          <a:endParaRPr lang="en-US"/>
        </a:p>
      </dgm:t>
    </dgm:pt>
    <dgm:pt modelId="{1009FF03-5F93-449C-AF20-55447EEE50AB}" type="sibTrans" cxnId="{206D6826-92C5-4EEE-A28E-254E966FF0A0}">
      <dgm:prSet/>
      <dgm:spPr/>
      <dgm:t>
        <a:bodyPr/>
        <a:lstStyle/>
        <a:p>
          <a:endParaRPr lang="en-US"/>
        </a:p>
      </dgm:t>
    </dgm:pt>
    <dgm:pt modelId="{87D09C77-9C5B-45C2-ACC9-ACEA66F18198}">
      <dgm:prSet phldrT="[Text]"/>
      <dgm:spPr/>
      <dgm:t>
        <a:bodyPr/>
        <a:lstStyle/>
        <a:p>
          <a:r>
            <a:rPr lang="en-US" dirty="0"/>
            <a:t>Profit from the work of others*</a:t>
          </a:r>
        </a:p>
      </dgm:t>
    </dgm:pt>
    <dgm:pt modelId="{A7A65ADC-DB8A-4F76-8458-BC8354307C90}" type="parTrans" cxnId="{542EFA5A-B279-4120-B9BA-FE4ABDE4AFDD}">
      <dgm:prSet/>
      <dgm:spPr/>
      <dgm:t>
        <a:bodyPr/>
        <a:lstStyle/>
        <a:p>
          <a:endParaRPr lang="en-US"/>
        </a:p>
      </dgm:t>
    </dgm:pt>
    <dgm:pt modelId="{8234610D-6FEE-4546-99B0-60EDB0B3BAEC}" type="sibTrans" cxnId="{542EFA5A-B279-4120-B9BA-FE4ABDE4AFDD}">
      <dgm:prSet/>
      <dgm:spPr/>
      <dgm:t>
        <a:bodyPr/>
        <a:lstStyle/>
        <a:p>
          <a:endParaRPr lang="en-US"/>
        </a:p>
      </dgm:t>
    </dgm:pt>
    <dgm:pt modelId="{CAE20587-4D50-4B6B-A17D-199722D630E2}">
      <dgm:prSet phldrT="[Text]"/>
      <dgm:spPr/>
      <dgm:t>
        <a:bodyPr/>
        <a:lstStyle/>
        <a:p>
          <a:r>
            <a:rPr lang="en-US" dirty="0"/>
            <a:t>Leverage/margin/contracts?</a:t>
          </a:r>
        </a:p>
      </dgm:t>
    </dgm:pt>
    <dgm:pt modelId="{6CEBC692-6F9A-47B4-948E-5AEB8FCFD251}" type="parTrans" cxnId="{D22C632F-8F8B-48FF-A898-48FD446A5F78}">
      <dgm:prSet/>
      <dgm:spPr/>
      <dgm:t>
        <a:bodyPr/>
        <a:lstStyle/>
        <a:p>
          <a:endParaRPr lang="en-US"/>
        </a:p>
      </dgm:t>
    </dgm:pt>
    <dgm:pt modelId="{7656320D-CC13-4DD7-8A30-F9FDC84AC6F2}" type="sibTrans" cxnId="{D22C632F-8F8B-48FF-A898-48FD446A5F78}">
      <dgm:prSet/>
      <dgm:spPr/>
      <dgm:t>
        <a:bodyPr/>
        <a:lstStyle/>
        <a:p>
          <a:endParaRPr lang="en-US"/>
        </a:p>
      </dgm:t>
    </dgm:pt>
    <dgm:pt modelId="{EA587102-578B-46F3-8D9E-CEC48527A898}">
      <dgm:prSet phldrT="[Text]"/>
      <dgm:spPr/>
      <dgm:t>
        <a:bodyPr/>
        <a:lstStyle/>
        <a:p>
          <a:r>
            <a:rPr lang="en-US" b="1" dirty="0" err="1">
              <a:solidFill>
                <a:srgbClr val="FF0000"/>
              </a:solidFill>
            </a:rPr>
            <a:t>FinCen</a:t>
          </a:r>
          <a:r>
            <a:rPr lang="en-US" b="1" dirty="0">
              <a:solidFill>
                <a:srgbClr val="FF0000"/>
              </a:solidFill>
            </a:rPr>
            <a:t> (guidance)</a:t>
          </a:r>
        </a:p>
      </dgm:t>
    </dgm:pt>
    <dgm:pt modelId="{5B4D99EA-4A7D-4EFB-95FC-BCCF98693CA7}" type="parTrans" cxnId="{A7B8947C-EA6E-47DE-814B-A0994EFA8C28}">
      <dgm:prSet/>
      <dgm:spPr/>
      <dgm:t>
        <a:bodyPr/>
        <a:lstStyle/>
        <a:p>
          <a:endParaRPr lang="en-US"/>
        </a:p>
      </dgm:t>
    </dgm:pt>
    <dgm:pt modelId="{8D504E2C-8A70-4591-8ECD-4A886FADED33}" type="sibTrans" cxnId="{A7B8947C-EA6E-47DE-814B-A0994EFA8C28}">
      <dgm:prSet/>
      <dgm:spPr/>
      <dgm:t>
        <a:bodyPr/>
        <a:lstStyle/>
        <a:p>
          <a:endParaRPr lang="en-US"/>
        </a:p>
      </dgm:t>
    </dgm:pt>
    <dgm:pt modelId="{038F6A6A-232A-44A4-9628-ADFA8F068F81}">
      <dgm:prSet phldrT="[Text]"/>
      <dgm:spPr/>
      <dgm:t>
        <a:bodyPr/>
        <a:lstStyle/>
        <a:p>
          <a:r>
            <a:rPr lang="en-US" dirty="0"/>
            <a:t>Convertible virtual currency/wallets</a:t>
          </a:r>
        </a:p>
      </dgm:t>
    </dgm:pt>
    <dgm:pt modelId="{403B4542-B2F8-496D-BBEA-3A684B1106F9}" type="parTrans" cxnId="{0DC50B81-769A-4AC7-8C73-8EF8D8334AA1}">
      <dgm:prSet/>
      <dgm:spPr/>
      <dgm:t>
        <a:bodyPr/>
        <a:lstStyle/>
        <a:p>
          <a:endParaRPr lang="en-US"/>
        </a:p>
      </dgm:t>
    </dgm:pt>
    <dgm:pt modelId="{ABE7D012-6867-48DA-AF76-FDB8ECBB944D}" type="sibTrans" cxnId="{0DC50B81-769A-4AC7-8C73-8EF8D8334AA1}">
      <dgm:prSet/>
      <dgm:spPr/>
      <dgm:t>
        <a:bodyPr/>
        <a:lstStyle/>
        <a:p>
          <a:endParaRPr lang="en-US"/>
        </a:p>
      </dgm:t>
    </dgm:pt>
    <dgm:pt modelId="{5CA89521-836B-470D-B51C-F8A4714D4EFF}">
      <dgm:prSet phldrT="[Text]"/>
      <dgm:spPr/>
      <dgm:t>
        <a:bodyPr/>
        <a:lstStyle/>
        <a:p>
          <a:r>
            <a:rPr lang="en-US" b="1" dirty="0">
              <a:solidFill>
                <a:srgbClr val="FF0000"/>
              </a:solidFill>
            </a:rPr>
            <a:t>IRS (ruling)</a:t>
          </a:r>
        </a:p>
      </dgm:t>
    </dgm:pt>
    <dgm:pt modelId="{D7F37AAF-020D-463D-9735-A1336884A6AE}" type="parTrans" cxnId="{6D853954-67EB-442C-9F5A-866B9247A562}">
      <dgm:prSet/>
      <dgm:spPr/>
      <dgm:t>
        <a:bodyPr/>
        <a:lstStyle/>
        <a:p>
          <a:endParaRPr lang="en-US"/>
        </a:p>
      </dgm:t>
    </dgm:pt>
    <dgm:pt modelId="{C27250CA-FF59-4A03-8472-477331DB98EB}" type="sibTrans" cxnId="{6D853954-67EB-442C-9F5A-866B9247A562}">
      <dgm:prSet/>
      <dgm:spPr/>
      <dgm:t>
        <a:bodyPr/>
        <a:lstStyle/>
        <a:p>
          <a:endParaRPr lang="en-US"/>
        </a:p>
      </dgm:t>
    </dgm:pt>
    <dgm:pt modelId="{63746B76-9534-4F4F-B65B-B8A9AACC03F9}">
      <dgm:prSet phldrT="[Text]"/>
      <dgm:spPr/>
      <dgm:t>
        <a:bodyPr/>
        <a:lstStyle/>
        <a:p>
          <a:r>
            <a:rPr lang="en-US" dirty="0"/>
            <a:t>2014 – property. CVC</a:t>
          </a:r>
        </a:p>
      </dgm:t>
    </dgm:pt>
    <dgm:pt modelId="{525F31A2-90BB-4E18-B1F5-10D38B8099D9}" type="parTrans" cxnId="{36634D94-C210-4DDC-A75A-FBCAAFC75039}">
      <dgm:prSet/>
      <dgm:spPr/>
      <dgm:t>
        <a:bodyPr/>
        <a:lstStyle/>
        <a:p>
          <a:endParaRPr lang="en-US"/>
        </a:p>
      </dgm:t>
    </dgm:pt>
    <dgm:pt modelId="{A9C1E709-4F9E-4AAB-BB7C-51A08921302E}" type="sibTrans" cxnId="{36634D94-C210-4DDC-A75A-FBCAAFC75039}">
      <dgm:prSet/>
      <dgm:spPr/>
      <dgm:t>
        <a:bodyPr/>
        <a:lstStyle/>
        <a:p>
          <a:endParaRPr lang="en-US"/>
        </a:p>
      </dgm:t>
    </dgm:pt>
    <dgm:pt modelId="{5CB20C1A-D92D-4DED-BB1B-D113E2006C55}">
      <dgm:prSet phldrT="[Text]"/>
      <dgm:spPr/>
      <dgm:t>
        <a:bodyPr/>
        <a:lstStyle/>
        <a:p>
          <a:r>
            <a:rPr lang="en-US" dirty="0"/>
            <a:t>2019 – hard forks, airdrops</a:t>
          </a:r>
        </a:p>
      </dgm:t>
    </dgm:pt>
    <dgm:pt modelId="{5ABE8E5F-26E3-4C88-A09C-44363B99D147}" type="parTrans" cxnId="{D1EB8A19-014C-42AE-9F8D-325E631D8FE9}">
      <dgm:prSet/>
      <dgm:spPr/>
      <dgm:t>
        <a:bodyPr/>
        <a:lstStyle/>
        <a:p>
          <a:endParaRPr lang="en-US"/>
        </a:p>
      </dgm:t>
    </dgm:pt>
    <dgm:pt modelId="{7BA6E93A-EC79-4425-BCAD-9518E06A22F9}" type="sibTrans" cxnId="{D1EB8A19-014C-42AE-9F8D-325E631D8FE9}">
      <dgm:prSet/>
      <dgm:spPr/>
      <dgm:t>
        <a:bodyPr/>
        <a:lstStyle/>
        <a:p>
          <a:endParaRPr lang="en-US"/>
        </a:p>
      </dgm:t>
    </dgm:pt>
    <dgm:pt modelId="{15982A38-A73B-4943-B138-EA0EAB77BC29}">
      <dgm:prSet phldrT="[Text]"/>
      <dgm:spPr/>
      <dgm:t>
        <a:bodyPr/>
        <a:lstStyle/>
        <a:p>
          <a:r>
            <a:rPr lang="en-US" dirty="0"/>
            <a:t>KYC and AML(OFAC) </a:t>
          </a:r>
        </a:p>
      </dgm:t>
    </dgm:pt>
    <dgm:pt modelId="{9295158E-0763-4655-AD0E-61686A560F58}" type="sibTrans" cxnId="{B767AB03-F7F7-492B-8158-C75E1682A10F}">
      <dgm:prSet/>
      <dgm:spPr/>
      <dgm:t>
        <a:bodyPr/>
        <a:lstStyle/>
        <a:p>
          <a:endParaRPr lang="en-US"/>
        </a:p>
      </dgm:t>
    </dgm:pt>
    <dgm:pt modelId="{7CBA4BA7-B8C9-4EC9-9C51-4E810224FE14}" type="parTrans" cxnId="{B767AB03-F7F7-492B-8158-C75E1682A10F}">
      <dgm:prSet/>
      <dgm:spPr/>
      <dgm:t>
        <a:bodyPr/>
        <a:lstStyle/>
        <a:p>
          <a:endParaRPr lang="en-US"/>
        </a:p>
      </dgm:t>
    </dgm:pt>
    <dgm:pt modelId="{724E1B73-6D4F-458B-A9E4-02209FF52348}">
      <dgm:prSet phldrT="[Text]"/>
      <dgm:spPr/>
      <dgm:t>
        <a:bodyPr/>
        <a:lstStyle/>
        <a:p>
          <a:r>
            <a:rPr lang="en-US" dirty="0"/>
            <a:t>Bank Secrecy Act (BSA)</a:t>
          </a:r>
        </a:p>
      </dgm:t>
    </dgm:pt>
    <dgm:pt modelId="{5EAD5123-2F5C-4E1A-A6A4-511725E40955}" type="parTrans" cxnId="{71B321AD-DF02-41EE-A5A5-AC61B92E4AB5}">
      <dgm:prSet/>
      <dgm:spPr/>
      <dgm:t>
        <a:bodyPr/>
        <a:lstStyle/>
        <a:p>
          <a:endParaRPr lang="en-US"/>
        </a:p>
      </dgm:t>
    </dgm:pt>
    <dgm:pt modelId="{006A127F-832B-41D4-8FCC-3F2A20FA45C5}" type="sibTrans" cxnId="{71B321AD-DF02-41EE-A5A5-AC61B92E4AB5}">
      <dgm:prSet/>
      <dgm:spPr/>
      <dgm:t>
        <a:bodyPr/>
        <a:lstStyle/>
        <a:p>
          <a:endParaRPr lang="en-US"/>
        </a:p>
      </dgm:t>
    </dgm:pt>
    <dgm:pt modelId="{BFA4C7F1-C25C-42EC-A2FB-78557C683CB4}">
      <dgm:prSet phldrT="[Text]"/>
      <dgm:spPr/>
      <dgm:t>
        <a:bodyPr/>
        <a:lstStyle/>
        <a:p>
          <a:r>
            <a:rPr lang="en-US" dirty="0"/>
            <a:t>How and what you do!</a:t>
          </a:r>
        </a:p>
      </dgm:t>
    </dgm:pt>
    <dgm:pt modelId="{478C4F53-A270-49F7-8120-E5F1D49594D3}" type="parTrans" cxnId="{F0ABB5B6-9915-4446-81BA-B90AA8980DAC}">
      <dgm:prSet/>
      <dgm:spPr/>
      <dgm:t>
        <a:bodyPr/>
        <a:lstStyle/>
        <a:p>
          <a:endParaRPr lang="en-US"/>
        </a:p>
      </dgm:t>
    </dgm:pt>
    <dgm:pt modelId="{73A9C38F-40AB-4FF0-871C-FB27C34C1F2C}" type="sibTrans" cxnId="{F0ABB5B6-9915-4446-81BA-B90AA8980DAC}">
      <dgm:prSet/>
      <dgm:spPr/>
      <dgm:t>
        <a:bodyPr/>
        <a:lstStyle/>
        <a:p>
          <a:endParaRPr lang="en-US"/>
        </a:p>
      </dgm:t>
    </dgm:pt>
    <dgm:pt modelId="{22D8E0AF-322E-4A8E-BC3C-6E9E9A51F58F}" type="pres">
      <dgm:prSet presAssocID="{C53CC6D8-DEFC-45FD-8207-E1ECCC27EA85}" presName="Name0" presStyleCnt="0">
        <dgm:presLayoutVars>
          <dgm:dir/>
          <dgm:animLvl val="lvl"/>
          <dgm:resizeHandles val="exact"/>
        </dgm:presLayoutVars>
      </dgm:prSet>
      <dgm:spPr/>
    </dgm:pt>
    <dgm:pt modelId="{B1443ED3-5E34-456D-8CD9-88B600EDA95F}" type="pres">
      <dgm:prSet presAssocID="{516A4DDC-76BD-494E-B503-625555CCBC4A}" presName="vertFlow" presStyleCnt="0"/>
      <dgm:spPr/>
    </dgm:pt>
    <dgm:pt modelId="{9BBCF6CE-E750-48B6-B333-305BBB100737}" type="pres">
      <dgm:prSet presAssocID="{516A4DDC-76BD-494E-B503-625555CCBC4A}" presName="header" presStyleLbl="node1" presStyleIdx="0" presStyleCnt="4"/>
      <dgm:spPr/>
    </dgm:pt>
    <dgm:pt modelId="{1B1F80F4-E9A5-4A99-A630-6548067B7CB5}" type="pres">
      <dgm:prSet presAssocID="{995C4470-49EF-4BD9-B00A-AD612181AB58}" presName="parTrans" presStyleLbl="sibTrans2D1" presStyleIdx="0" presStyleCnt="13"/>
      <dgm:spPr/>
    </dgm:pt>
    <dgm:pt modelId="{85447532-8740-4202-B6A5-AE63748B9291}" type="pres">
      <dgm:prSet presAssocID="{CD410504-9F7F-47AE-B46E-CE985680360F}" presName="child" presStyleLbl="alignAccFollowNode1" presStyleIdx="0" presStyleCnt="13">
        <dgm:presLayoutVars>
          <dgm:chMax val="0"/>
          <dgm:bulletEnabled val="1"/>
        </dgm:presLayoutVars>
      </dgm:prSet>
      <dgm:spPr/>
    </dgm:pt>
    <dgm:pt modelId="{7CAEA63C-96B5-40D4-900F-409598FDB0C1}" type="pres">
      <dgm:prSet presAssocID="{2B847D36-6E88-4DD3-AABD-579C99426233}" presName="sibTrans" presStyleLbl="sibTrans2D1" presStyleIdx="1" presStyleCnt="13"/>
      <dgm:spPr/>
    </dgm:pt>
    <dgm:pt modelId="{459BBFF8-CE50-41AE-9B5E-F6026BBE4F45}" type="pres">
      <dgm:prSet presAssocID="{C4FF5CFA-9CEF-4C34-984A-CC28F232798F}" presName="child" presStyleLbl="alignAccFollowNode1" presStyleIdx="1" presStyleCnt="13">
        <dgm:presLayoutVars>
          <dgm:chMax val="0"/>
          <dgm:bulletEnabled val="1"/>
        </dgm:presLayoutVars>
      </dgm:prSet>
      <dgm:spPr/>
    </dgm:pt>
    <dgm:pt modelId="{A65C4264-24F4-4122-844B-F5E582EC0111}" type="pres">
      <dgm:prSet presAssocID="{B551F8FA-E415-4EE1-BA68-D13E7D2E980B}" presName="sibTrans" presStyleLbl="sibTrans2D1" presStyleIdx="2" presStyleCnt="13"/>
      <dgm:spPr/>
    </dgm:pt>
    <dgm:pt modelId="{9A5E1799-26FB-4959-97AA-0FCC22761318}" type="pres">
      <dgm:prSet presAssocID="{F7CED298-1605-4B60-9FC8-0A4C25C5AA00}" presName="child" presStyleLbl="alignAccFollowNode1" presStyleIdx="2" presStyleCnt="13">
        <dgm:presLayoutVars>
          <dgm:chMax val="0"/>
          <dgm:bulletEnabled val="1"/>
        </dgm:presLayoutVars>
      </dgm:prSet>
      <dgm:spPr/>
    </dgm:pt>
    <dgm:pt modelId="{3FBD4BD3-B74D-4AAB-9295-AE19DCC50691}" type="pres">
      <dgm:prSet presAssocID="{1009FF03-5F93-449C-AF20-55447EEE50AB}" presName="sibTrans" presStyleLbl="sibTrans2D1" presStyleIdx="3" presStyleCnt="13"/>
      <dgm:spPr/>
    </dgm:pt>
    <dgm:pt modelId="{8C46515F-5745-4BFE-8634-C34D77574BE3}" type="pres">
      <dgm:prSet presAssocID="{87D09C77-9C5B-45C2-ACC9-ACEA66F18198}" presName="child" presStyleLbl="alignAccFollowNode1" presStyleIdx="3" presStyleCnt="13">
        <dgm:presLayoutVars>
          <dgm:chMax val="0"/>
          <dgm:bulletEnabled val="1"/>
        </dgm:presLayoutVars>
      </dgm:prSet>
      <dgm:spPr/>
    </dgm:pt>
    <dgm:pt modelId="{8F2F3A22-7A2A-4EE4-9C5B-70F6E89B9064}" type="pres">
      <dgm:prSet presAssocID="{516A4DDC-76BD-494E-B503-625555CCBC4A}" presName="hSp" presStyleCnt="0"/>
      <dgm:spPr/>
    </dgm:pt>
    <dgm:pt modelId="{734C3A16-72FA-42CA-BF15-F44513245016}" type="pres">
      <dgm:prSet presAssocID="{41E3B52E-71B8-4BD0-B1ED-D051FFB12506}" presName="vertFlow" presStyleCnt="0"/>
      <dgm:spPr/>
    </dgm:pt>
    <dgm:pt modelId="{09ADE9CE-20B7-4A4E-BED6-D56E4ED1D855}" type="pres">
      <dgm:prSet presAssocID="{41E3B52E-71B8-4BD0-B1ED-D051FFB12506}" presName="header" presStyleLbl="node1" presStyleIdx="1" presStyleCnt="4"/>
      <dgm:spPr/>
    </dgm:pt>
    <dgm:pt modelId="{C8CE6287-76AA-46C4-B478-0F9183DE6118}" type="pres">
      <dgm:prSet presAssocID="{F342D04F-4D11-41CC-AB66-36041A902B44}" presName="parTrans" presStyleLbl="sibTrans2D1" presStyleIdx="4" presStyleCnt="13"/>
      <dgm:spPr/>
    </dgm:pt>
    <dgm:pt modelId="{F7AA6D3E-BCE0-4C06-B101-080DA85DCB01}" type="pres">
      <dgm:prSet presAssocID="{5CBEC7DD-A25D-4956-9A65-6EA385F6FCB5}" presName="child" presStyleLbl="alignAccFollowNode1" presStyleIdx="4" presStyleCnt="13">
        <dgm:presLayoutVars>
          <dgm:chMax val="0"/>
          <dgm:bulletEnabled val="1"/>
        </dgm:presLayoutVars>
      </dgm:prSet>
      <dgm:spPr/>
    </dgm:pt>
    <dgm:pt modelId="{DDA5CBC7-AA05-481A-A03A-3964C1BBBB5A}" type="pres">
      <dgm:prSet presAssocID="{BD0F67B1-39E4-45ED-9534-FB8F89E8EEF6}" presName="sibTrans" presStyleLbl="sibTrans2D1" presStyleIdx="5" presStyleCnt="13"/>
      <dgm:spPr/>
    </dgm:pt>
    <dgm:pt modelId="{73DBFA1A-3823-4209-9CD6-DBDD456F39FB}" type="pres">
      <dgm:prSet presAssocID="{33BF0E2A-2B00-40A5-832E-FC800DCA5982}" presName="child" presStyleLbl="alignAccFollowNode1" presStyleIdx="5" presStyleCnt="13">
        <dgm:presLayoutVars>
          <dgm:chMax val="0"/>
          <dgm:bulletEnabled val="1"/>
        </dgm:presLayoutVars>
      </dgm:prSet>
      <dgm:spPr/>
    </dgm:pt>
    <dgm:pt modelId="{E7F7C4A8-2F3A-49BA-B2E4-CF48FCA5D8D8}" type="pres">
      <dgm:prSet presAssocID="{E373698D-1356-47A7-A591-B72BFE77C3D1}" presName="sibTrans" presStyleLbl="sibTrans2D1" presStyleIdx="6" presStyleCnt="13"/>
      <dgm:spPr/>
    </dgm:pt>
    <dgm:pt modelId="{68423B8C-DD55-4C1A-86D3-87118415FFA7}" type="pres">
      <dgm:prSet presAssocID="{CAE20587-4D50-4B6B-A17D-199722D630E2}" presName="child" presStyleLbl="alignAccFollowNode1" presStyleIdx="6" presStyleCnt="13">
        <dgm:presLayoutVars>
          <dgm:chMax val="0"/>
          <dgm:bulletEnabled val="1"/>
        </dgm:presLayoutVars>
      </dgm:prSet>
      <dgm:spPr/>
    </dgm:pt>
    <dgm:pt modelId="{D5E79C7E-BA4F-41B5-AEAD-7D11CABDB66C}" type="pres">
      <dgm:prSet presAssocID="{41E3B52E-71B8-4BD0-B1ED-D051FFB12506}" presName="hSp" presStyleCnt="0"/>
      <dgm:spPr/>
    </dgm:pt>
    <dgm:pt modelId="{96EC6E5F-616C-4A0E-8B47-23C2DB360B15}" type="pres">
      <dgm:prSet presAssocID="{EA587102-578B-46F3-8D9E-CEC48527A898}" presName="vertFlow" presStyleCnt="0"/>
      <dgm:spPr/>
    </dgm:pt>
    <dgm:pt modelId="{67971461-EE07-4B5E-A0C3-A166C6559682}" type="pres">
      <dgm:prSet presAssocID="{EA587102-578B-46F3-8D9E-CEC48527A898}" presName="header" presStyleLbl="node1" presStyleIdx="2" presStyleCnt="4"/>
      <dgm:spPr/>
    </dgm:pt>
    <dgm:pt modelId="{BF9CEF10-4726-4D20-AC2F-85DE706D0D00}" type="pres">
      <dgm:prSet presAssocID="{403B4542-B2F8-496D-BBEA-3A684B1106F9}" presName="parTrans" presStyleLbl="sibTrans2D1" presStyleIdx="7" presStyleCnt="13"/>
      <dgm:spPr/>
    </dgm:pt>
    <dgm:pt modelId="{C1386769-D313-4B62-9BE9-A84DD636105E}" type="pres">
      <dgm:prSet presAssocID="{038F6A6A-232A-44A4-9628-ADFA8F068F81}" presName="child" presStyleLbl="alignAccFollowNode1" presStyleIdx="7" presStyleCnt="13">
        <dgm:presLayoutVars>
          <dgm:chMax val="0"/>
          <dgm:bulletEnabled val="1"/>
        </dgm:presLayoutVars>
      </dgm:prSet>
      <dgm:spPr/>
    </dgm:pt>
    <dgm:pt modelId="{0C1CAC8B-CC80-49DA-9707-021AB163C55F}" type="pres">
      <dgm:prSet presAssocID="{ABE7D012-6867-48DA-AF76-FDB8ECBB944D}" presName="sibTrans" presStyleLbl="sibTrans2D1" presStyleIdx="8" presStyleCnt="13"/>
      <dgm:spPr/>
    </dgm:pt>
    <dgm:pt modelId="{2985E292-795D-4403-BD7F-3A17BE0B21A7}" type="pres">
      <dgm:prSet presAssocID="{15982A38-A73B-4943-B138-EA0EAB77BC29}" presName="child" presStyleLbl="alignAccFollowNode1" presStyleIdx="8" presStyleCnt="13">
        <dgm:presLayoutVars>
          <dgm:chMax val="0"/>
          <dgm:bulletEnabled val="1"/>
        </dgm:presLayoutVars>
      </dgm:prSet>
      <dgm:spPr/>
    </dgm:pt>
    <dgm:pt modelId="{8BA5568F-04BF-4047-9CE2-FB8A8049314B}" type="pres">
      <dgm:prSet presAssocID="{9295158E-0763-4655-AD0E-61686A560F58}" presName="sibTrans" presStyleLbl="sibTrans2D1" presStyleIdx="9" presStyleCnt="13"/>
      <dgm:spPr/>
    </dgm:pt>
    <dgm:pt modelId="{77F9DBAB-B79D-43BE-B7AE-9BF6E5D9C7EC}" type="pres">
      <dgm:prSet presAssocID="{724E1B73-6D4F-458B-A9E4-02209FF52348}" presName="child" presStyleLbl="alignAccFollowNode1" presStyleIdx="9" presStyleCnt="13">
        <dgm:presLayoutVars>
          <dgm:chMax val="0"/>
          <dgm:bulletEnabled val="1"/>
        </dgm:presLayoutVars>
      </dgm:prSet>
      <dgm:spPr/>
    </dgm:pt>
    <dgm:pt modelId="{55102280-9039-4F0A-92FB-5C4A917C7597}" type="pres">
      <dgm:prSet presAssocID="{006A127F-832B-41D4-8FCC-3F2A20FA45C5}" presName="sibTrans" presStyleLbl="sibTrans2D1" presStyleIdx="10" presStyleCnt="13"/>
      <dgm:spPr/>
    </dgm:pt>
    <dgm:pt modelId="{EF5286F8-00A9-45F2-B079-5AD5F601D1C4}" type="pres">
      <dgm:prSet presAssocID="{BFA4C7F1-C25C-42EC-A2FB-78557C683CB4}" presName="child" presStyleLbl="alignAccFollowNode1" presStyleIdx="10" presStyleCnt="13">
        <dgm:presLayoutVars>
          <dgm:chMax val="0"/>
          <dgm:bulletEnabled val="1"/>
        </dgm:presLayoutVars>
      </dgm:prSet>
      <dgm:spPr/>
    </dgm:pt>
    <dgm:pt modelId="{AEFF52EA-2D4D-4AD3-9F53-6B25191BD163}" type="pres">
      <dgm:prSet presAssocID="{EA587102-578B-46F3-8D9E-CEC48527A898}" presName="hSp" presStyleCnt="0"/>
      <dgm:spPr/>
    </dgm:pt>
    <dgm:pt modelId="{C057A87B-CF77-43C5-95EA-FF69715D34A3}" type="pres">
      <dgm:prSet presAssocID="{5CA89521-836B-470D-B51C-F8A4714D4EFF}" presName="vertFlow" presStyleCnt="0"/>
      <dgm:spPr/>
    </dgm:pt>
    <dgm:pt modelId="{DA50ACFD-2722-4D29-B376-5CF3C8F3EB41}" type="pres">
      <dgm:prSet presAssocID="{5CA89521-836B-470D-B51C-F8A4714D4EFF}" presName="header" presStyleLbl="node1" presStyleIdx="3" presStyleCnt="4"/>
      <dgm:spPr/>
    </dgm:pt>
    <dgm:pt modelId="{E31C91BC-3A8F-4AC7-8DBF-330AFF31351C}" type="pres">
      <dgm:prSet presAssocID="{525F31A2-90BB-4E18-B1F5-10D38B8099D9}" presName="parTrans" presStyleLbl="sibTrans2D1" presStyleIdx="11" presStyleCnt="13"/>
      <dgm:spPr/>
    </dgm:pt>
    <dgm:pt modelId="{AC28A259-E8AB-491C-9FF1-41516FA5BC71}" type="pres">
      <dgm:prSet presAssocID="{63746B76-9534-4F4F-B65B-B8A9AACC03F9}" presName="child" presStyleLbl="alignAccFollowNode1" presStyleIdx="11" presStyleCnt="13">
        <dgm:presLayoutVars>
          <dgm:chMax val="0"/>
          <dgm:bulletEnabled val="1"/>
        </dgm:presLayoutVars>
      </dgm:prSet>
      <dgm:spPr/>
    </dgm:pt>
    <dgm:pt modelId="{DF54C50F-225E-47E8-9EC4-AAA209AD28CA}" type="pres">
      <dgm:prSet presAssocID="{A9C1E709-4F9E-4AAB-BB7C-51A08921302E}" presName="sibTrans" presStyleLbl="sibTrans2D1" presStyleIdx="12" presStyleCnt="13"/>
      <dgm:spPr/>
    </dgm:pt>
    <dgm:pt modelId="{75889BA5-DC82-4D41-8983-B2EE794BC078}" type="pres">
      <dgm:prSet presAssocID="{5CB20C1A-D92D-4DED-BB1B-D113E2006C55}" presName="child" presStyleLbl="alignAccFollowNode1" presStyleIdx="12" presStyleCnt="13">
        <dgm:presLayoutVars>
          <dgm:chMax val="0"/>
          <dgm:bulletEnabled val="1"/>
        </dgm:presLayoutVars>
      </dgm:prSet>
      <dgm:spPr/>
    </dgm:pt>
  </dgm:ptLst>
  <dgm:cxnLst>
    <dgm:cxn modelId="{F0586601-9ACD-4FBD-BD5A-48D73FF14301}" type="presOf" srcId="{516A4DDC-76BD-494E-B503-625555CCBC4A}" destId="{9BBCF6CE-E750-48B6-B333-305BBB100737}" srcOrd="0" destOrd="0" presId="urn:microsoft.com/office/officeart/2005/8/layout/lProcess1"/>
    <dgm:cxn modelId="{A17EFA01-F646-491C-950F-51DF70B1C70D}" type="presOf" srcId="{A9C1E709-4F9E-4AAB-BB7C-51A08921302E}" destId="{DF54C50F-225E-47E8-9EC4-AAA209AD28CA}" srcOrd="0" destOrd="0" presId="urn:microsoft.com/office/officeart/2005/8/layout/lProcess1"/>
    <dgm:cxn modelId="{B767AB03-F7F7-492B-8158-C75E1682A10F}" srcId="{EA587102-578B-46F3-8D9E-CEC48527A898}" destId="{15982A38-A73B-4943-B138-EA0EAB77BC29}" srcOrd="1" destOrd="0" parTransId="{7CBA4BA7-B8C9-4EC9-9C51-4E810224FE14}" sibTransId="{9295158E-0763-4655-AD0E-61686A560F58}"/>
    <dgm:cxn modelId="{25B66A08-E57F-429F-A076-5691EC284D95}" type="presOf" srcId="{33BF0E2A-2B00-40A5-832E-FC800DCA5982}" destId="{73DBFA1A-3823-4209-9CD6-DBDD456F39FB}" srcOrd="0" destOrd="0" presId="urn:microsoft.com/office/officeart/2005/8/layout/lProcess1"/>
    <dgm:cxn modelId="{D8B46E14-EE50-493C-A469-7E70E63B953B}" type="presOf" srcId="{15982A38-A73B-4943-B138-EA0EAB77BC29}" destId="{2985E292-795D-4403-BD7F-3A17BE0B21A7}" srcOrd="0" destOrd="0" presId="urn:microsoft.com/office/officeart/2005/8/layout/lProcess1"/>
    <dgm:cxn modelId="{AB112F16-9765-4DCF-8A6B-B4FEBB1DF80B}" type="presOf" srcId="{1009FF03-5F93-449C-AF20-55447EEE50AB}" destId="{3FBD4BD3-B74D-4AAB-9295-AE19DCC50691}" srcOrd="0" destOrd="0" presId="urn:microsoft.com/office/officeart/2005/8/layout/lProcess1"/>
    <dgm:cxn modelId="{D1EB8A19-014C-42AE-9F8D-325E631D8FE9}" srcId="{5CA89521-836B-470D-B51C-F8A4714D4EFF}" destId="{5CB20C1A-D92D-4DED-BB1B-D113E2006C55}" srcOrd="1" destOrd="0" parTransId="{5ABE8E5F-26E3-4C88-A09C-44363B99D147}" sibTransId="{7BA6E93A-EC79-4425-BCAD-9518E06A22F9}"/>
    <dgm:cxn modelId="{206D6826-92C5-4EEE-A28E-254E966FF0A0}" srcId="{516A4DDC-76BD-494E-B503-625555CCBC4A}" destId="{F7CED298-1605-4B60-9FC8-0A4C25C5AA00}" srcOrd="2" destOrd="0" parTransId="{618E2D9E-4CAE-48D5-9A0F-94DAE74A2D69}" sibTransId="{1009FF03-5F93-449C-AF20-55447EEE50AB}"/>
    <dgm:cxn modelId="{42BED426-557F-4BB9-AAB3-43F0EC55E63A}" type="presOf" srcId="{525F31A2-90BB-4E18-B1F5-10D38B8099D9}" destId="{E31C91BC-3A8F-4AC7-8DBF-330AFF31351C}" srcOrd="0" destOrd="0" presId="urn:microsoft.com/office/officeart/2005/8/layout/lProcess1"/>
    <dgm:cxn modelId="{D22C632F-8F8B-48FF-A898-48FD446A5F78}" srcId="{41E3B52E-71B8-4BD0-B1ED-D051FFB12506}" destId="{CAE20587-4D50-4B6B-A17D-199722D630E2}" srcOrd="2" destOrd="0" parTransId="{6CEBC692-6F9A-47B4-948E-5AEB8FCFD251}" sibTransId="{7656320D-CC13-4DD7-8A30-F9FDC84AC6F2}"/>
    <dgm:cxn modelId="{3EF97A2F-4200-46E4-86EB-19980AD436FE}" type="presOf" srcId="{CD410504-9F7F-47AE-B46E-CE985680360F}" destId="{85447532-8740-4202-B6A5-AE63748B9291}" srcOrd="0" destOrd="0" presId="urn:microsoft.com/office/officeart/2005/8/layout/lProcess1"/>
    <dgm:cxn modelId="{28FAA735-D033-4888-A512-CA0B0DC5D34E}" type="presOf" srcId="{B551F8FA-E415-4EE1-BA68-D13E7D2E980B}" destId="{A65C4264-24F4-4122-844B-F5E582EC0111}" srcOrd="0" destOrd="0" presId="urn:microsoft.com/office/officeart/2005/8/layout/lProcess1"/>
    <dgm:cxn modelId="{317B923C-02FC-4156-A47C-EAD474D1436F}" type="presOf" srcId="{724E1B73-6D4F-458B-A9E4-02209FF52348}" destId="{77F9DBAB-B79D-43BE-B7AE-9BF6E5D9C7EC}" srcOrd="0" destOrd="0" presId="urn:microsoft.com/office/officeart/2005/8/layout/lProcess1"/>
    <dgm:cxn modelId="{177AFE5D-5A5F-401C-8390-858F33CAC97C}" type="presOf" srcId="{87D09C77-9C5B-45C2-ACC9-ACEA66F18198}" destId="{8C46515F-5745-4BFE-8634-C34D77574BE3}" srcOrd="0" destOrd="0" presId="urn:microsoft.com/office/officeart/2005/8/layout/lProcess1"/>
    <dgm:cxn modelId="{3C8D3360-B603-49B9-93ED-71D4D232AA18}" type="presOf" srcId="{5CB20C1A-D92D-4DED-BB1B-D113E2006C55}" destId="{75889BA5-DC82-4D41-8983-B2EE794BC078}" srcOrd="0" destOrd="0" presId="urn:microsoft.com/office/officeart/2005/8/layout/lProcess1"/>
    <dgm:cxn modelId="{35799E64-E645-462A-BAD7-781477F3CF3F}" type="presOf" srcId="{63746B76-9534-4F4F-B65B-B8A9AACC03F9}" destId="{AC28A259-E8AB-491C-9FF1-41516FA5BC71}" srcOrd="0" destOrd="0" presId="urn:microsoft.com/office/officeart/2005/8/layout/lProcess1"/>
    <dgm:cxn modelId="{6B045370-B4FF-427A-9929-461476AAE193}" srcId="{516A4DDC-76BD-494E-B503-625555CCBC4A}" destId="{CD410504-9F7F-47AE-B46E-CE985680360F}" srcOrd="0" destOrd="0" parTransId="{995C4470-49EF-4BD9-B00A-AD612181AB58}" sibTransId="{2B847D36-6E88-4DD3-AABD-579C99426233}"/>
    <dgm:cxn modelId="{E7CCAA70-11DA-4C1B-B6EB-8A1B60614155}" type="presOf" srcId="{BFA4C7F1-C25C-42EC-A2FB-78557C683CB4}" destId="{EF5286F8-00A9-45F2-B079-5AD5F601D1C4}" srcOrd="0" destOrd="0" presId="urn:microsoft.com/office/officeart/2005/8/layout/lProcess1"/>
    <dgm:cxn modelId="{0F0D3551-AF94-422C-87FE-80E4E27CB025}" srcId="{C53CC6D8-DEFC-45FD-8207-E1ECCC27EA85}" destId="{41E3B52E-71B8-4BD0-B1ED-D051FFB12506}" srcOrd="1" destOrd="0" parTransId="{DA206B73-34B1-48E4-A513-9978853BF217}" sibTransId="{2436D701-8B79-4C2B-92A4-52BC1BA24775}"/>
    <dgm:cxn modelId="{73058351-9FAC-4F4F-A5FB-FC365EDF9D02}" type="presOf" srcId="{C53CC6D8-DEFC-45FD-8207-E1ECCC27EA85}" destId="{22D8E0AF-322E-4A8E-BC3C-6E9E9A51F58F}" srcOrd="0" destOrd="0" presId="urn:microsoft.com/office/officeart/2005/8/layout/lProcess1"/>
    <dgm:cxn modelId="{6D853954-67EB-442C-9F5A-866B9247A562}" srcId="{C53CC6D8-DEFC-45FD-8207-E1ECCC27EA85}" destId="{5CA89521-836B-470D-B51C-F8A4714D4EFF}" srcOrd="3" destOrd="0" parTransId="{D7F37AAF-020D-463D-9735-A1336884A6AE}" sibTransId="{C27250CA-FF59-4A03-8472-477331DB98EB}"/>
    <dgm:cxn modelId="{D2430375-0F29-4591-AAE4-CB3B30C4B793}" type="presOf" srcId="{EA587102-578B-46F3-8D9E-CEC48527A898}" destId="{67971461-EE07-4B5E-A0C3-A166C6559682}" srcOrd="0" destOrd="0" presId="urn:microsoft.com/office/officeart/2005/8/layout/lProcess1"/>
    <dgm:cxn modelId="{7B595755-BE81-46A0-903D-004D1EF6EE33}" srcId="{C53CC6D8-DEFC-45FD-8207-E1ECCC27EA85}" destId="{516A4DDC-76BD-494E-B503-625555CCBC4A}" srcOrd="0" destOrd="0" parTransId="{133DE2D2-6278-469E-8A80-F71EA996A07A}" sibTransId="{AE4D7DCA-0B66-4207-B896-C721B2CB4C13}"/>
    <dgm:cxn modelId="{542EFA5A-B279-4120-B9BA-FE4ABDE4AFDD}" srcId="{516A4DDC-76BD-494E-B503-625555CCBC4A}" destId="{87D09C77-9C5B-45C2-ACC9-ACEA66F18198}" srcOrd="3" destOrd="0" parTransId="{A7A65ADC-DB8A-4F76-8458-BC8354307C90}" sibTransId="{8234610D-6FEE-4546-99B0-60EDB0B3BAEC}"/>
    <dgm:cxn modelId="{A7B8947C-EA6E-47DE-814B-A0994EFA8C28}" srcId="{C53CC6D8-DEFC-45FD-8207-E1ECCC27EA85}" destId="{EA587102-578B-46F3-8D9E-CEC48527A898}" srcOrd="2" destOrd="0" parTransId="{5B4D99EA-4A7D-4EFB-95FC-BCCF98693CA7}" sibTransId="{8D504E2C-8A70-4591-8ECD-4A886FADED33}"/>
    <dgm:cxn modelId="{E26EF37D-CA6A-40E6-84D5-4EA9B936B567}" type="presOf" srcId="{5CA89521-836B-470D-B51C-F8A4714D4EFF}" destId="{DA50ACFD-2722-4D29-B376-5CF3C8F3EB41}" srcOrd="0" destOrd="0" presId="urn:microsoft.com/office/officeart/2005/8/layout/lProcess1"/>
    <dgm:cxn modelId="{60A6E07E-63FF-4C81-A385-5E00467DE9D8}" type="presOf" srcId="{F7CED298-1605-4B60-9FC8-0A4C25C5AA00}" destId="{9A5E1799-26FB-4959-97AA-0FCC22761318}" srcOrd="0" destOrd="0" presId="urn:microsoft.com/office/officeart/2005/8/layout/lProcess1"/>
    <dgm:cxn modelId="{0DC50B81-769A-4AC7-8C73-8EF8D8334AA1}" srcId="{EA587102-578B-46F3-8D9E-CEC48527A898}" destId="{038F6A6A-232A-44A4-9628-ADFA8F068F81}" srcOrd="0" destOrd="0" parTransId="{403B4542-B2F8-496D-BBEA-3A684B1106F9}" sibTransId="{ABE7D012-6867-48DA-AF76-FDB8ECBB944D}"/>
    <dgm:cxn modelId="{0687A885-2354-4E9E-B313-4269283F0057}" srcId="{41E3B52E-71B8-4BD0-B1ED-D051FFB12506}" destId="{5CBEC7DD-A25D-4956-9A65-6EA385F6FCB5}" srcOrd="0" destOrd="0" parTransId="{F342D04F-4D11-41CC-AB66-36041A902B44}" sibTransId="{BD0F67B1-39E4-45ED-9534-FB8F89E8EEF6}"/>
    <dgm:cxn modelId="{20E91086-4757-4CF3-9C35-102C5A4D0079}" type="presOf" srcId="{403B4542-B2F8-496D-BBEA-3A684B1106F9}" destId="{BF9CEF10-4726-4D20-AC2F-85DE706D0D00}" srcOrd="0" destOrd="0" presId="urn:microsoft.com/office/officeart/2005/8/layout/lProcess1"/>
    <dgm:cxn modelId="{9C706988-580C-4829-94E8-BE4491FF0228}" type="presOf" srcId="{995C4470-49EF-4BD9-B00A-AD612181AB58}" destId="{1B1F80F4-E9A5-4A99-A630-6548067B7CB5}" srcOrd="0" destOrd="0" presId="urn:microsoft.com/office/officeart/2005/8/layout/lProcess1"/>
    <dgm:cxn modelId="{F6742589-989F-4466-ABD8-B9A53946EFA3}" type="presOf" srcId="{038F6A6A-232A-44A4-9628-ADFA8F068F81}" destId="{C1386769-D313-4B62-9BE9-A84DD636105E}" srcOrd="0" destOrd="0" presId="urn:microsoft.com/office/officeart/2005/8/layout/lProcess1"/>
    <dgm:cxn modelId="{5F55A28B-96EB-4565-9919-9E4BDE07F610}" type="presOf" srcId="{F342D04F-4D11-41CC-AB66-36041A902B44}" destId="{C8CE6287-76AA-46C4-B478-0F9183DE6118}" srcOrd="0" destOrd="0" presId="urn:microsoft.com/office/officeart/2005/8/layout/lProcess1"/>
    <dgm:cxn modelId="{36634D94-C210-4DDC-A75A-FBCAAFC75039}" srcId="{5CA89521-836B-470D-B51C-F8A4714D4EFF}" destId="{63746B76-9534-4F4F-B65B-B8A9AACC03F9}" srcOrd="0" destOrd="0" parTransId="{525F31A2-90BB-4E18-B1F5-10D38B8099D9}" sibTransId="{A9C1E709-4F9E-4AAB-BB7C-51A08921302E}"/>
    <dgm:cxn modelId="{AC32EC95-E874-4C4E-AF61-58E99EE59A51}" type="presOf" srcId="{C4FF5CFA-9CEF-4C34-984A-CC28F232798F}" destId="{459BBFF8-CE50-41AE-9B5E-F6026BBE4F45}" srcOrd="0" destOrd="0" presId="urn:microsoft.com/office/officeart/2005/8/layout/lProcess1"/>
    <dgm:cxn modelId="{B522739A-4DEE-43CF-9357-A84EF1EEE7ED}" srcId="{41E3B52E-71B8-4BD0-B1ED-D051FFB12506}" destId="{33BF0E2A-2B00-40A5-832E-FC800DCA5982}" srcOrd="1" destOrd="0" parTransId="{F8C31ED9-A2C0-4A09-A419-0AE9A44BB8DF}" sibTransId="{E373698D-1356-47A7-A591-B72BFE77C3D1}"/>
    <dgm:cxn modelId="{71B321AD-DF02-41EE-A5A5-AC61B92E4AB5}" srcId="{EA587102-578B-46F3-8D9E-CEC48527A898}" destId="{724E1B73-6D4F-458B-A9E4-02209FF52348}" srcOrd="2" destOrd="0" parTransId="{5EAD5123-2F5C-4E1A-A6A4-511725E40955}" sibTransId="{006A127F-832B-41D4-8FCC-3F2A20FA45C5}"/>
    <dgm:cxn modelId="{AEAE8CB6-1B26-4996-A549-ADEFF4BF9B7B}" type="presOf" srcId="{41E3B52E-71B8-4BD0-B1ED-D051FFB12506}" destId="{09ADE9CE-20B7-4A4E-BED6-D56E4ED1D855}" srcOrd="0" destOrd="0" presId="urn:microsoft.com/office/officeart/2005/8/layout/lProcess1"/>
    <dgm:cxn modelId="{F0ABB5B6-9915-4446-81BA-B90AA8980DAC}" srcId="{EA587102-578B-46F3-8D9E-CEC48527A898}" destId="{BFA4C7F1-C25C-42EC-A2FB-78557C683CB4}" srcOrd="3" destOrd="0" parTransId="{478C4F53-A270-49F7-8120-E5F1D49594D3}" sibTransId="{73A9C38F-40AB-4FF0-871C-FB27C34C1F2C}"/>
    <dgm:cxn modelId="{541426C5-B997-49AC-A1CD-ABBC86A85301}" type="presOf" srcId="{BD0F67B1-39E4-45ED-9534-FB8F89E8EEF6}" destId="{DDA5CBC7-AA05-481A-A03A-3964C1BBBB5A}" srcOrd="0" destOrd="0" presId="urn:microsoft.com/office/officeart/2005/8/layout/lProcess1"/>
    <dgm:cxn modelId="{0E9367DA-F3C7-4672-A3E1-FDDD869E15C8}" type="presOf" srcId="{ABE7D012-6867-48DA-AF76-FDB8ECBB944D}" destId="{0C1CAC8B-CC80-49DA-9707-021AB163C55F}" srcOrd="0" destOrd="0" presId="urn:microsoft.com/office/officeart/2005/8/layout/lProcess1"/>
    <dgm:cxn modelId="{CDECCDE0-40F0-4205-A1AD-658FAFAEEA9B}" type="presOf" srcId="{9295158E-0763-4655-AD0E-61686A560F58}" destId="{8BA5568F-04BF-4047-9CE2-FB8A8049314B}" srcOrd="0" destOrd="0" presId="urn:microsoft.com/office/officeart/2005/8/layout/lProcess1"/>
    <dgm:cxn modelId="{B26A47E3-565D-4031-BCC7-BF72DA764B25}" type="presOf" srcId="{006A127F-832B-41D4-8FCC-3F2A20FA45C5}" destId="{55102280-9039-4F0A-92FB-5C4A917C7597}" srcOrd="0" destOrd="0" presId="urn:microsoft.com/office/officeart/2005/8/layout/lProcess1"/>
    <dgm:cxn modelId="{EF5E21E6-CC69-47D7-95D8-FB2CCC23193D}" type="presOf" srcId="{E373698D-1356-47A7-A591-B72BFE77C3D1}" destId="{E7F7C4A8-2F3A-49BA-B2E4-CF48FCA5D8D8}" srcOrd="0" destOrd="0" presId="urn:microsoft.com/office/officeart/2005/8/layout/lProcess1"/>
    <dgm:cxn modelId="{710659EC-6706-425F-81BB-5F1E070F7D4D}" srcId="{516A4DDC-76BD-494E-B503-625555CCBC4A}" destId="{C4FF5CFA-9CEF-4C34-984A-CC28F232798F}" srcOrd="1" destOrd="0" parTransId="{92813948-C227-4EB2-8530-43003E3CB375}" sibTransId="{B551F8FA-E415-4EE1-BA68-D13E7D2E980B}"/>
    <dgm:cxn modelId="{9AFC20F2-D5DD-455E-8266-96B58ABE2D49}" type="presOf" srcId="{CAE20587-4D50-4B6B-A17D-199722D630E2}" destId="{68423B8C-DD55-4C1A-86D3-87118415FFA7}" srcOrd="0" destOrd="0" presId="urn:microsoft.com/office/officeart/2005/8/layout/lProcess1"/>
    <dgm:cxn modelId="{70C18AF9-2F24-4A50-9785-941DE7FE4B31}" type="presOf" srcId="{2B847D36-6E88-4DD3-AABD-579C99426233}" destId="{7CAEA63C-96B5-40D4-900F-409598FDB0C1}" srcOrd="0" destOrd="0" presId="urn:microsoft.com/office/officeart/2005/8/layout/lProcess1"/>
    <dgm:cxn modelId="{40E743FD-4072-4389-94B0-B65E89259C6B}" type="presOf" srcId="{5CBEC7DD-A25D-4956-9A65-6EA385F6FCB5}" destId="{F7AA6D3E-BCE0-4C06-B101-080DA85DCB01}" srcOrd="0" destOrd="0" presId="urn:microsoft.com/office/officeart/2005/8/layout/lProcess1"/>
    <dgm:cxn modelId="{CC00200B-5AB6-421D-A39D-C942C3354FE4}" type="presParOf" srcId="{22D8E0AF-322E-4A8E-BC3C-6E9E9A51F58F}" destId="{B1443ED3-5E34-456D-8CD9-88B600EDA95F}" srcOrd="0" destOrd="0" presId="urn:microsoft.com/office/officeart/2005/8/layout/lProcess1"/>
    <dgm:cxn modelId="{D33AA10B-4ED8-4BB1-9C64-4F52A35D7099}" type="presParOf" srcId="{B1443ED3-5E34-456D-8CD9-88B600EDA95F}" destId="{9BBCF6CE-E750-48B6-B333-305BBB100737}" srcOrd="0" destOrd="0" presId="urn:microsoft.com/office/officeart/2005/8/layout/lProcess1"/>
    <dgm:cxn modelId="{9E37487A-7185-4A70-9AC4-9659B92F531E}" type="presParOf" srcId="{B1443ED3-5E34-456D-8CD9-88B600EDA95F}" destId="{1B1F80F4-E9A5-4A99-A630-6548067B7CB5}" srcOrd="1" destOrd="0" presId="urn:microsoft.com/office/officeart/2005/8/layout/lProcess1"/>
    <dgm:cxn modelId="{EC43FCD1-27D8-440E-8BDB-DEE2E8BB6D6F}" type="presParOf" srcId="{B1443ED3-5E34-456D-8CD9-88B600EDA95F}" destId="{85447532-8740-4202-B6A5-AE63748B9291}" srcOrd="2" destOrd="0" presId="urn:microsoft.com/office/officeart/2005/8/layout/lProcess1"/>
    <dgm:cxn modelId="{D24904BE-0B60-4FE2-92F3-00D00DBA80D1}" type="presParOf" srcId="{B1443ED3-5E34-456D-8CD9-88B600EDA95F}" destId="{7CAEA63C-96B5-40D4-900F-409598FDB0C1}" srcOrd="3" destOrd="0" presId="urn:microsoft.com/office/officeart/2005/8/layout/lProcess1"/>
    <dgm:cxn modelId="{A41D2E3D-00B4-4319-9EE2-BB46636841C7}" type="presParOf" srcId="{B1443ED3-5E34-456D-8CD9-88B600EDA95F}" destId="{459BBFF8-CE50-41AE-9B5E-F6026BBE4F45}" srcOrd="4" destOrd="0" presId="urn:microsoft.com/office/officeart/2005/8/layout/lProcess1"/>
    <dgm:cxn modelId="{3CE06A48-5A5D-4BBC-B425-6226E021C55D}" type="presParOf" srcId="{B1443ED3-5E34-456D-8CD9-88B600EDA95F}" destId="{A65C4264-24F4-4122-844B-F5E582EC0111}" srcOrd="5" destOrd="0" presId="urn:microsoft.com/office/officeart/2005/8/layout/lProcess1"/>
    <dgm:cxn modelId="{6613DF6A-79D3-4CE9-BE2D-B462A36258D7}" type="presParOf" srcId="{B1443ED3-5E34-456D-8CD9-88B600EDA95F}" destId="{9A5E1799-26FB-4959-97AA-0FCC22761318}" srcOrd="6" destOrd="0" presId="urn:microsoft.com/office/officeart/2005/8/layout/lProcess1"/>
    <dgm:cxn modelId="{26DAC11A-895E-4844-A639-122E5BAA12C2}" type="presParOf" srcId="{B1443ED3-5E34-456D-8CD9-88B600EDA95F}" destId="{3FBD4BD3-B74D-4AAB-9295-AE19DCC50691}" srcOrd="7" destOrd="0" presId="urn:microsoft.com/office/officeart/2005/8/layout/lProcess1"/>
    <dgm:cxn modelId="{357EE53C-3487-4903-B62D-757AEA84453B}" type="presParOf" srcId="{B1443ED3-5E34-456D-8CD9-88B600EDA95F}" destId="{8C46515F-5745-4BFE-8634-C34D77574BE3}" srcOrd="8" destOrd="0" presId="urn:microsoft.com/office/officeart/2005/8/layout/lProcess1"/>
    <dgm:cxn modelId="{C3EBA94B-E35F-4A89-987B-27047E6BDC25}" type="presParOf" srcId="{22D8E0AF-322E-4A8E-BC3C-6E9E9A51F58F}" destId="{8F2F3A22-7A2A-4EE4-9C5B-70F6E89B9064}" srcOrd="1" destOrd="0" presId="urn:microsoft.com/office/officeart/2005/8/layout/lProcess1"/>
    <dgm:cxn modelId="{73811368-B194-4A24-AD33-D7682C703338}" type="presParOf" srcId="{22D8E0AF-322E-4A8E-BC3C-6E9E9A51F58F}" destId="{734C3A16-72FA-42CA-BF15-F44513245016}" srcOrd="2" destOrd="0" presId="urn:microsoft.com/office/officeart/2005/8/layout/lProcess1"/>
    <dgm:cxn modelId="{CF11DF29-864F-46B6-AAB3-A5037CF8A0AD}" type="presParOf" srcId="{734C3A16-72FA-42CA-BF15-F44513245016}" destId="{09ADE9CE-20B7-4A4E-BED6-D56E4ED1D855}" srcOrd="0" destOrd="0" presId="urn:microsoft.com/office/officeart/2005/8/layout/lProcess1"/>
    <dgm:cxn modelId="{45BFDF97-7485-4BD3-9636-A42CF9DED933}" type="presParOf" srcId="{734C3A16-72FA-42CA-BF15-F44513245016}" destId="{C8CE6287-76AA-46C4-B478-0F9183DE6118}" srcOrd="1" destOrd="0" presId="urn:microsoft.com/office/officeart/2005/8/layout/lProcess1"/>
    <dgm:cxn modelId="{96337C59-FBC5-4280-848F-E1ABE955629C}" type="presParOf" srcId="{734C3A16-72FA-42CA-BF15-F44513245016}" destId="{F7AA6D3E-BCE0-4C06-B101-080DA85DCB01}" srcOrd="2" destOrd="0" presId="urn:microsoft.com/office/officeart/2005/8/layout/lProcess1"/>
    <dgm:cxn modelId="{02D7F229-EA09-4CF1-8A9A-9A5AAE90046C}" type="presParOf" srcId="{734C3A16-72FA-42CA-BF15-F44513245016}" destId="{DDA5CBC7-AA05-481A-A03A-3964C1BBBB5A}" srcOrd="3" destOrd="0" presId="urn:microsoft.com/office/officeart/2005/8/layout/lProcess1"/>
    <dgm:cxn modelId="{354586AA-7CE8-4586-9E66-2D688CB72C44}" type="presParOf" srcId="{734C3A16-72FA-42CA-BF15-F44513245016}" destId="{73DBFA1A-3823-4209-9CD6-DBDD456F39FB}" srcOrd="4" destOrd="0" presId="urn:microsoft.com/office/officeart/2005/8/layout/lProcess1"/>
    <dgm:cxn modelId="{90D43EC8-D059-4AA5-A590-3603C8F010A7}" type="presParOf" srcId="{734C3A16-72FA-42CA-BF15-F44513245016}" destId="{E7F7C4A8-2F3A-49BA-B2E4-CF48FCA5D8D8}" srcOrd="5" destOrd="0" presId="urn:microsoft.com/office/officeart/2005/8/layout/lProcess1"/>
    <dgm:cxn modelId="{35CDA84A-A070-48A2-86D3-246382CBFE34}" type="presParOf" srcId="{734C3A16-72FA-42CA-BF15-F44513245016}" destId="{68423B8C-DD55-4C1A-86D3-87118415FFA7}" srcOrd="6" destOrd="0" presId="urn:microsoft.com/office/officeart/2005/8/layout/lProcess1"/>
    <dgm:cxn modelId="{45D49A7A-3664-4AB2-B3A5-3D21008896A6}" type="presParOf" srcId="{22D8E0AF-322E-4A8E-BC3C-6E9E9A51F58F}" destId="{D5E79C7E-BA4F-41B5-AEAD-7D11CABDB66C}" srcOrd="3" destOrd="0" presId="urn:microsoft.com/office/officeart/2005/8/layout/lProcess1"/>
    <dgm:cxn modelId="{42D72CBF-2A51-4316-9C5E-92655A902468}" type="presParOf" srcId="{22D8E0AF-322E-4A8E-BC3C-6E9E9A51F58F}" destId="{96EC6E5F-616C-4A0E-8B47-23C2DB360B15}" srcOrd="4" destOrd="0" presId="urn:microsoft.com/office/officeart/2005/8/layout/lProcess1"/>
    <dgm:cxn modelId="{2EBB2F01-0952-416C-8D61-9CBBA685F51F}" type="presParOf" srcId="{96EC6E5F-616C-4A0E-8B47-23C2DB360B15}" destId="{67971461-EE07-4B5E-A0C3-A166C6559682}" srcOrd="0" destOrd="0" presId="urn:microsoft.com/office/officeart/2005/8/layout/lProcess1"/>
    <dgm:cxn modelId="{164E6B8A-ACC8-4A59-8C34-C15E679A8503}" type="presParOf" srcId="{96EC6E5F-616C-4A0E-8B47-23C2DB360B15}" destId="{BF9CEF10-4726-4D20-AC2F-85DE706D0D00}" srcOrd="1" destOrd="0" presId="urn:microsoft.com/office/officeart/2005/8/layout/lProcess1"/>
    <dgm:cxn modelId="{E7DA4B73-0D72-4516-ADC6-ED952C9FE81E}" type="presParOf" srcId="{96EC6E5F-616C-4A0E-8B47-23C2DB360B15}" destId="{C1386769-D313-4B62-9BE9-A84DD636105E}" srcOrd="2" destOrd="0" presId="urn:microsoft.com/office/officeart/2005/8/layout/lProcess1"/>
    <dgm:cxn modelId="{CB17923D-0FE4-4A68-ABA5-C8706398FB8F}" type="presParOf" srcId="{96EC6E5F-616C-4A0E-8B47-23C2DB360B15}" destId="{0C1CAC8B-CC80-49DA-9707-021AB163C55F}" srcOrd="3" destOrd="0" presId="urn:microsoft.com/office/officeart/2005/8/layout/lProcess1"/>
    <dgm:cxn modelId="{03D18F74-62DE-46FC-BDC3-F46D4C5A4C7A}" type="presParOf" srcId="{96EC6E5F-616C-4A0E-8B47-23C2DB360B15}" destId="{2985E292-795D-4403-BD7F-3A17BE0B21A7}" srcOrd="4" destOrd="0" presId="urn:microsoft.com/office/officeart/2005/8/layout/lProcess1"/>
    <dgm:cxn modelId="{C653D977-AFC0-4725-84FF-D0E9306A2B96}" type="presParOf" srcId="{96EC6E5F-616C-4A0E-8B47-23C2DB360B15}" destId="{8BA5568F-04BF-4047-9CE2-FB8A8049314B}" srcOrd="5" destOrd="0" presId="urn:microsoft.com/office/officeart/2005/8/layout/lProcess1"/>
    <dgm:cxn modelId="{9DFBADB2-1C25-4C40-B05B-E42C898CEFC9}" type="presParOf" srcId="{96EC6E5F-616C-4A0E-8B47-23C2DB360B15}" destId="{77F9DBAB-B79D-43BE-B7AE-9BF6E5D9C7EC}" srcOrd="6" destOrd="0" presId="urn:microsoft.com/office/officeart/2005/8/layout/lProcess1"/>
    <dgm:cxn modelId="{EFFBF1A7-00C0-4C58-8A2E-5DCCA6D46177}" type="presParOf" srcId="{96EC6E5F-616C-4A0E-8B47-23C2DB360B15}" destId="{55102280-9039-4F0A-92FB-5C4A917C7597}" srcOrd="7" destOrd="0" presId="urn:microsoft.com/office/officeart/2005/8/layout/lProcess1"/>
    <dgm:cxn modelId="{63683106-A197-4D73-90D6-F91DDB96854B}" type="presParOf" srcId="{96EC6E5F-616C-4A0E-8B47-23C2DB360B15}" destId="{EF5286F8-00A9-45F2-B079-5AD5F601D1C4}" srcOrd="8" destOrd="0" presId="urn:microsoft.com/office/officeart/2005/8/layout/lProcess1"/>
    <dgm:cxn modelId="{0928E017-990D-49BC-A3BB-E762A7BB9C64}" type="presParOf" srcId="{22D8E0AF-322E-4A8E-BC3C-6E9E9A51F58F}" destId="{AEFF52EA-2D4D-4AD3-9F53-6B25191BD163}" srcOrd="5" destOrd="0" presId="urn:microsoft.com/office/officeart/2005/8/layout/lProcess1"/>
    <dgm:cxn modelId="{60AF69CC-E2C4-42C6-A765-A2C5CFC4AEC2}" type="presParOf" srcId="{22D8E0AF-322E-4A8E-BC3C-6E9E9A51F58F}" destId="{C057A87B-CF77-43C5-95EA-FF69715D34A3}" srcOrd="6" destOrd="0" presId="urn:microsoft.com/office/officeart/2005/8/layout/lProcess1"/>
    <dgm:cxn modelId="{3D5AEDB5-C877-49C4-8CE7-CBF70D35C8CE}" type="presParOf" srcId="{C057A87B-CF77-43C5-95EA-FF69715D34A3}" destId="{DA50ACFD-2722-4D29-B376-5CF3C8F3EB41}" srcOrd="0" destOrd="0" presId="urn:microsoft.com/office/officeart/2005/8/layout/lProcess1"/>
    <dgm:cxn modelId="{675B7F2C-055E-42C4-A68E-62B0312AC849}" type="presParOf" srcId="{C057A87B-CF77-43C5-95EA-FF69715D34A3}" destId="{E31C91BC-3A8F-4AC7-8DBF-330AFF31351C}" srcOrd="1" destOrd="0" presId="urn:microsoft.com/office/officeart/2005/8/layout/lProcess1"/>
    <dgm:cxn modelId="{F073BC46-6A9F-4BAA-8606-9673F29F74F2}" type="presParOf" srcId="{C057A87B-CF77-43C5-95EA-FF69715D34A3}" destId="{AC28A259-E8AB-491C-9FF1-41516FA5BC71}" srcOrd="2" destOrd="0" presId="urn:microsoft.com/office/officeart/2005/8/layout/lProcess1"/>
    <dgm:cxn modelId="{6C68BCC5-AB33-4971-B0FA-4C359CBF32CF}" type="presParOf" srcId="{C057A87B-CF77-43C5-95EA-FF69715D34A3}" destId="{DF54C50F-225E-47E8-9EC4-AAA209AD28CA}" srcOrd="3" destOrd="0" presId="urn:microsoft.com/office/officeart/2005/8/layout/lProcess1"/>
    <dgm:cxn modelId="{EDBD4381-655C-4105-979D-E828D911AE1C}" type="presParOf" srcId="{C057A87B-CF77-43C5-95EA-FF69715D34A3}" destId="{75889BA5-DC82-4D41-8983-B2EE794BC07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11C9D-4C6F-4FA9-BE02-1053AB1309FA}" type="doc">
      <dgm:prSet loTypeId="urn:microsoft.com/office/officeart/2005/8/layout/process1" loCatId="process" qsTypeId="urn:microsoft.com/office/officeart/2005/8/quickstyle/simple1" qsCatId="simple" csTypeId="urn:microsoft.com/office/officeart/2005/8/colors/accent1_2" csCatId="accent1" phldr="1"/>
      <dgm:spPr/>
    </dgm:pt>
    <dgm:pt modelId="{0C4149F2-6453-4E50-8DBE-582626CC0CF7}">
      <dgm:prSet phldrT="[Text]"/>
      <dgm:spPr/>
      <dgm:t>
        <a:bodyPr/>
        <a:lstStyle/>
        <a:p>
          <a:r>
            <a:rPr lang="en-US"/>
            <a:t> 1 -Evaluate the Tokens</a:t>
          </a:r>
        </a:p>
      </dgm:t>
    </dgm:pt>
    <dgm:pt modelId="{EF11FE29-184B-4000-B898-724E133064B4}" type="parTrans" cxnId="{0FE2CA4A-78F6-4FC7-81B4-71324BFC4D1C}">
      <dgm:prSet/>
      <dgm:spPr/>
      <dgm:t>
        <a:bodyPr/>
        <a:lstStyle/>
        <a:p>
          <a:endParaRPr lang="en-US"/>
        </a:p>
      </dgm:t>
    </dgm:pt>
    <dgm:pt modelId="{5EB488F4-16E0-4DEF-8D7B-820B9BC36974}" type="sibTrans" cxnId="{0FE2CA4A-78F6-4FC7-81B4-71324BFC4D1C}">
      <dgm:prSet/>
      <dgm:spPr/>
      <dgm:t>
        <a:bodyPr/>
        <a:lstStyle/>
        <a:p>
          <a:endParaRPr lang="en-US"/>
        </a:p>
      </dgm:t>
    </dgm:pt>
    <dgm:pt modelId="{DBBCFEBD-51F3-495B-99BB-D2D949F781AA}">
      <dgm:prSet phldrT="[Text]"/>
      <dgm:spPr/>
      <dgm:t>
        <a:bodyPr/>
        <a:lstStyle/>
        <a:p>
          <a:r>
            <a:rPr lang="en-US" dirty="0"/>
            <a:t>2 - Obtain Evidence</a:t>
          </a:r>
        </a:p>
      </dgm:t>
    </dgm:pt>
    <dgm:pt modelId="{20095AA3-BF93-47A8-A1FC-92B122BE0FE5}" type="parTrans" cxnId="{F95E0C20-B3F0-4450-89E9-91944BDDBAA2}">
      <dgm:prSet/>
      <dgm:spPr/>
      <dgm:t>
        <a:bodyPr/>
        <a:lstStyle/>
        <a:p>
          <a:endParaRPr lang="en-US"/>
        </a:p>
      </dgm:t>
    </dgm:pt>
    <dgm:pt modelId="{6FAA66D2-8E31-404B-A584-CFDB9ECA9838}" type="sibTrans" cxnId="{F95E0C20-B3F0-4450-89E9-91944BDDBAA2}">
      <dgm:prSet/>
      <dgm:spPr/>
      <dgm:t>
        <a:bodyPr/>
        <a:lstStyle/>
        <a:p>
          <a:endParaRPr lang="en-US"/>
        </a:p>
      </dgm:t>
    </dgm:pt>
    <dgm:pt modelId="{BC668803-F0DC-499E-B616-E99508DF7E93}">
      <dgm:prSet phldrT="[Text]"/>
      <dgm:spPr/>
      <dgm:t>
        <a:bodyPr/>
        <a:lstStyle/>
        <a:p>
          <a:r>
            <a:rPr lang="en-US" dirty="0"/>
            <a:t>3 - Analyze the Evidence</a:t>
          </a:r>
        </a:p>
      </dgm:t>
    </dgm:pt>
    <dgm:pt modelId="{343DBD7E-D059-41C9-B8D6-C2291208EFA7}" type="parTrans" cxnId="{7E9D9873-B96C-4C80-8B0D-0FAE8B85E6BB}">
      <dgm:prSet/>
      <dgm:spPr/>
      <dgm:t>
        <a:bodyPr/>
        <a:lstStyle/>
        <a:p>
          <a:endParaRPr lang="en-US"/>
        </a:p>
      </dgm:t>
    </dgm:pt>
    <dgm:pt modelId="{1A756094-1570-4374-AAA4-FF5D6FD46824}" type="sibTrans" cxnId="{7E9D9873-B96C-4C80-8B0D-0FAE8B85E6BB}">
      <dgm:prSet/>
      <dgm:spPr/>
      <dgm:t>
        <a:bodyPr/>
        <a:lstStyle/>
        <a:p>
          <a:endParaRPr lang="en-US"/>
        </a:p>
      </dgm:t>
    </dgm:pt>
    <dgm:pt modelId="{0893D1D5-CB12-4E2B-AEE1-7D32D7585700}">
      <dgm:prSet phldrT="[Text]"/>
      <dgm:spPr/>
      <dgm:t>
        <a:bodyPr/>
        <a:lstStyle/>
        <a:p>
          <a:r>
            <a:rPr lang="en-US" dirty="0"/>
            <a:t>4 - Report the Findings</a:t>
          </a:r>
        </a:p>
      </dgm:t>
    </dgm:pt>
    <dgm:pt modelId="{44E33736-0073-4711-94BC-81239CAF8AF1}" type="parTrans" cxnId="{AD31D184-A0C2-4351-88F5-F3BB391D0B93}">
      <dgm:prSet/>
      <dgm:spPr/>
      <dgm:t>
        <a:bodyPr/>
        <a:lstStyle/>
        <a:p>
          <a:endParaRPr lang="en-US"/>
        </a:p>
      </dgm:t>
    </dgm:pt>
    <dgm:pt modelId="{B65469DC-72D1-4AC7-B043-B2284F49F7EA}" type="sibTrans" cxnId="{AD31D184-A0C2-4351-88F5-F3BB391D0B93}">
      <dgm:prSet/>
      <dgm:spPr/>
      <dgm:t>
        <a:bodyPr/>
        <a:lstStyle/>
        <a:p>
          <a:endParaRPr lang="en-US"/>
        </a:p>
      </dgm:t>
    </dgm:pt>
    <dgm:pt modelId="{39E91958-7EBC-446B-B670-B55D8138BF83}" type="pres">
      <dgm:prSet presAssocID="{1EE11C9D-4C6F-4FA9-BE02-1053AB1309FA}" presName="Name0" presStyleCnt="0">
        <dgm:presLayoutVars>
          <dgm:dir/>
          <dgm:resizeHandles val="exact"/>
        </dgm:presLayoutVars>
      </dgm:prSet>
      <dgm:spPr/>
    </dgm:pt>
    <dgm:pt modelId="{2896442D-9866-49C8-B624-118FD54A8948}" type="pres">
      <dgm:prSet presAssocID="{0C4149F2-6453-4E50-8DBE-582626CC0CF7}" presName="node" presStyleLbl="node1" presStyleIdx="0" presStyleCnt="4">
        <dgm:presLayoutVars>
          <dgm:bulletEnabled val="1"/>
        </dgm:presLayoutVars>
      </dgm:prSet>
      <dgm:spPr/>
    </dgm:pt>
    <dgm:pt modelId="{A54D9370-64E4-46ED-B9E2-5E51375BF02E}" type="pres">
      <dgm:prSet presAssocID="{5EB488F4-16E0-4DEF-8D7B-820B9BC36974}" presName="sibTrans" presStyleLbl="sibTrans2D1" presStyleIdx="0" presStyleCnt="3"/>
      <dgm:spPr/>
    </dgm:pt>
    <dgm:pt modelId="{9067704B-78EB-4785-AAD3-24FDC546AC24}" type="pres">
      <dgm:prSet presAssocID="{5EB488F4-16E0-4DEF-8D7B-820B9BC36974}" presName="connectorText" presStyleLbl="sibTrans2D1" presStyleIdx="0" presStyleCnt="3"/>
      <dgm:spPr/>
    </dgm:pt>
    <dgm:pt modelId="{CB611A4A-61A9-45E9-9DBC-384A238A3D9A}" type="pres">
      <dgm:prSet presAssocID="{DBBCFEBD-51F3-495B-99BB-D2D949F781AA}" presName="node" presStyleLbl="node1" presStyleIdx="1" presStyleCnt="4">
        <dgm:presLayoutVars>
          <dgm:bulletEnabled val="1"/>
        </dgm:presLayoutVars>
      </dgm:prSet>
      <dgm:spPr/>
    </dgm:pt>
    <dgm:pt modelId="{A59C908E-6115-46DC-871D-AD2EFDFAAFC2}" type="pres">
      <dgm:prSet presAssocID="{6FAA66D2-8E31-404B-A584-CFDB9ECA9838}" presName="sibTrans" presStyleLbl="sibTrans2D1" presStyleIdx="1" presStyleCnt="3"/>
      <dgm:spPr/>
    </dgm:pt>
    <dgm:pt modelId="{4CF3A55A-13DB-45E8-BD8C-7E3174E1775F}" type="pres">
      <dgm:prSet presAssocID="{6FAA66D2-8E31-404B-A584-CFDB9ECA9838}" presName="connectorText" presStyleLbl="sibTrans2D1" presStyleIdx="1" presStyleCnt="3"/>
      <dgm:spPr/>
    </dgm:pt>
    <dgm:pt modelId="{5C611C89-3476-469F-9946-B87B697614BB}" type="pres">
      <dgm:prSet presAssocID="{BC668803-F0DC-499E-B616-E99508DF7E93}" presName="node" presStyleLbl="node1" presStyleIdx="2" presStyleCnt="4">
        <dgm:presLayoutVars>
          <dgm:bulletEnabled val="1"/>
        </dgm:presLayoutVars>
      </dgm:prSet>
      <dgm:spPr/>
    </dgm:pt>
    <dgm:pt modelId="{D006DD47-D29B-4882-A3CD-EC1AB792DA94}" type="pres">
      <dgm:prSet presAssocID="{1A756094-1570-4374-AAA4-FF5D6FD46824}" presName="sibTrans" presStyleLbl="sibTrans2D1" presStyleIdx="2" presStyleCnt="3"/>
      <dgm:spPr/>
    </dgm:pt>
    <dgm:pt modelId="{DA1C0215-269D-403B-8C8A-43AE4156CD72}" type="pres">
      <dgm:prSet presAssocID="{1A756094-1570-4374-AAA4-FF5D6FD46824}" presName="connectorText" presStyleLbl="sibTrans2D1" presStyleIdx="2" presStyleCnt="3"/>
      <dgm:spPr/>
    </dgm:pt>
    <dgm:pt modelId="{60C35E26-237B-40A1-B750-20ACEB3990F1}" type="pres">
      <dgm:prSet presAssocID="{0893D1D5-CB12-4E2B-AEE1-7D32D7585700}" presName="node" presStyleLbl="node1" presStyleIdx="3" presStyleCnt="4">
        <dgm:presLayoutVars>
          <dgm:bulletEnabled val="1"/>
        </dgm:presLayoutVars>
      </dgm:prSet>
      <dgm:spPr/>
    </dgm:pt>
  </dgm:ptLst>
  <dgm:cxnLst>
    <dgm:cxn modelId="{A29E9016-4885-416E-A1AF-F88A2EE09F58}" type="presOf" srcId="{0C4149F2-6453-4E50-8DBE-582626CC0CF7}" destId="{2896442D-9866-49C8-B624-118FD54A8948}" srcOrd="0" destOrd="0" presId="urn:microsoft.com/office/officeart/2005/8/layout/process1"/>
    <dgm:cxn modelId="{F95E0C20-B3F0-4450-89E9-91944BDDBAA2}" srcId="{1EE11C9D-4C6F-4FA9-BE02-1053AB1309FA}" destId="{DBBCFEBD-51F3-495B-99BB-D2D949F781AA}" srcOrd="1" destOrd="0" parTransId="{20095AA3-BF93-47A8-A1FC-92B122BE0FE5}" sibTransId="{6FAA66D2-8E31-404B-A584-CFDB9ECA9838}"/>
    <dgm:cxn modelId="{0A62DF20-BE49-41D5-9045-39AE93BD39A2}" type="presOf" srcId="{1A756094-1570-4374-AAA4-FF5D6FD46824}" destId="{DA1C0215-269D-403B-8C8A-43AE4156CD72}" srcOrd="1" destOrd="0" presId="urn:microsoft.com/office/officeart/2005/8/layout/process1"/>
    <dgm:cxn modelId="{F7AF0E2D-E7DC-424D-97CF-5240568D3D3E}" type="presOf" srcId="{0893D1D5-CB12-4E2B-AEE1-7D32D7585700}" destId="{60C35E26-237B-40A1-B750-20ACEB3990F1}" srcOrd="0" destOrd="0" presId="urn:microsoft.com/office/officeart/2005/8/layout/process1"/>
    <dgm:cxn modelId="{BAA66F5D-909E-4A54-A6EC-56CB993649CD}" type="presOf" srcId="{BC668803-F0DC-499E-B616-E99508DF7E93}" destId="{5C611C89-3476-469F-9946-B87B697614BB}" srcOrd="0" destOrd="0" presId="urn:microsoft.com/office/officeart/2005/8/layout/process1"/>
    <dgm:cxn modelId="{0FE2CA4A-78F6-4FC7-81B4-71324BFC4D1C}" srcId="{1EE11C9D-4C6F-4FA9-BE02-1053AB1309FA}" destId="{0C4149F2-6453-4E50-8DBE-582626CC0CF7}" srcOrd="0" destOrd="0" parTransId="{EF11FE29-184B-4000-B898-724E133064B4}" sibTransId="{5EB488F4-16E0-4DEF-8D7B-820B9BC36974}"/>
    <dgm:cxn modelId="{7E9D9873-B96C-4C80-8B0D-0FAE8B85E6BB}" srcId="{1EE11C9D-4C6F-4FA9-BE02-1053AB1309FA}" destId="{BC668803-F0DC-499E-B616-E99508DF7E93}" srcOrd="2" destOrd="0" parTransId="{343DBD7E-D059-41C9-B8D6-C2291208EFA7}" sibTransId="{1A756094-1570-4374-AAA4-FF5D6FD46824}"/>
    <dgm:cxn modelId="{2AFE7976-4CE2-4FF0-B83E-D199494F0347}" type="presOf" srcId="{5EB488F4-16E0-4DEF-8D7B-820B9BC36974}" destId="{A54D9370-64E4-46ED-B9E2-5E51375BF02E}" srcOrd="0" destOrd="0" presId="urn:microsoft.com/office/officeart/2005/8/layout/process1"/>
    <dgm:cxn modelId="{AD31D184-A0C2-4351-88F5-F3BB391D0B93}" srcId="{1EE11C9D-4C6F-4FA9-BE02-1053AB1309FA}" destId="{0893D1D5-CB12-4E2B-AEE1-7D32D7585700}" srcOrd="3" destOrd="0" parTransId="{44E33736-0073-4711-94BC-81239CAF8AF1}" sibTransId="{B65469DC-72D1-4AC7-B043-B2284F49F7EA}"/>
    <dgm:cxn modelId="{EAD62CC8-E323-48AD-83DE-E9A51C31D868}" type="presOf" srcId="{1A756094-1570-4374-AAA4-FF5D6FD46824}" destId="{D006DD47-D29B-4882-A3CD-EC1AB792DA94}" srcOrd="0" destOrd="0" presId="urn:microsoft.com/office/officeart/2005/8/layout/process1"/>
    <dgm:cxn modelId="{B2C37DD1-F4AC-4C5A-88DB-E710BEEF5505}" type="presOf" srcId="{1EE11C9D-4C6F-4FA9-BE02-1053AB1309FA}" destId="{39E91958-7EBC-446B-B670-B55D8138BF83}" srcOrd="0" destOrd="0" presId="urn:microsoft.com/office/officeart/2005/8/layout/process1"/>
    <dgm:cxn modelId="{74013FDC-DD85-4510-B4CD-84B877AE1872}" type="presOf" srcId="{DBBCFEBD-51F3-495B-99BB-D2D949F781AA}" destId="{CB611A4A-61A9-45E9-9DBC-384A238A3D9A}" srcOrd="0" destOrd="0" presId="urn:microsoft.com/office/officeart/2005/8/layout/process1"/>
    <dgm:cxn modelId="{86AA6BE3-9DB0-4DFC-AAAD-39291789EC1F}" type="presOf" srcId="{6FAA66D2-8E31-404B-A584-CFDB9ECA9838}" destId="{4CF3A55A-13DB-45E8-BD8C-7E3174E1775F}" srcOrd="1" destOrd="0" presId="urn:microsoft.com/office/officeart/2005/8/layout/process1"/>
    <dgm:cxn modelId="{89F4E5EF-46B2-406B-BCB2-54D5E50465D6}" type="presOf" srcId="{6FAA66D2-8E31-404B-A584-CFDB9ECA9838}" destId="{A59C908E-6115-46DC-871D-AD2EFDFAAFC2}" srcOrd="0" destOrd="0" presId="urn:microsoft.com/office/officeart/2005/8/layout/process1"/>
    <dgm:cxn modelId="{EA4232F6-46F2-41C1-84EE-2E727B874299}" type="presOf" srcId="{5EB488F4-16E0-4DEF-8D7B-820B9BC36974}" destId="{9067704B-78EB-4785-AAD3-24FDC546AC24}" srcOrd="1" destOrd="0" presId="urn:microsoft.com/office/officeart/2005/8/layout/process1"/>
    <dgm:cxn modelId="{432C1E36-4957-4E48-806B-E708D5DC6919}" type="presParOf" srcId="{39E91958-7EBC-446B-B670-B55D8138BF83}" destId="{2896442D-9866-49C8-B624-118FD54A8948}" srcOrd="0" destOrd="0" presId="urn:microsoft.com/office/officeart/2005/8/layout/process1"/>
    <dgm:cxn modelId="{36B48B85-0E8A-43F9-B66C-59AFFB180FAB}" type="presParOf" srcId="{39E91958-7EBC-446B-B670-B55D8138BF83}" destId="{A54D9370-64E4-46ED-B9E2-5E51375BF02E}" srcOrd="1" destOrd="0" presId="urn:microsoft.com/office/officeart/2005/8/layout/process1"/>
    <dgm:cxn modelId="{307EB7A4-F226-4B45-AC56-CB44C696E6EF}" type="presParOf" srcId="{A54D9370-64E4-46ED-B9E2-5E51375BF02E}" destId="{9067704B-78EB-4785-AAD3-24FDC546AC24}" srcOrd="0" destOrd="0" presId="urn:microsoft.com/office/officeart/2005/8/layout/process1"/>
    <dgm:cxn modelId="{F9DC2C7E-1804-4D69-A8E3-4A2DB6FBDBA2}" type="presParOf" srcId="{39E91958-7EBC-446B-B670-B55D8138BF83}" destId="{CB611A4A-61A9-45E9-9DBC-384A238A3D9A}" srcOrd="2" destOrd="0" presId="urn:microsoft.com/office/officeart/2005/8/layout/process1"/>
    <dgm:cxn modelId="{CEB6D2A4-2E70-4C88-A104-7B277D587F41}" type="presParOf" srcId="{39E91958-7EBC-446B-B670-B55D8138BF83}" destId="{A59C908E-6115-46DC-871D-AD2EFDFAAFC2}" srcOrd="3" destOrd="0" presId="urn:microsoft.com/office/officeart/2005/8/layout/process1"/>
    <dgm:cxn modelId="{4ACD7D91-6B7D-4122-9D74-AE888B86A478}" type="presParOf" srcId="{A59C908E-6115-46DC-871D-AD2EFDFAAFC2}" destId="{4CF3A55A-13DB-45E8-BD8C-7E3174E1775F}" srcOrd="0" destOrd="0" presId="urn:microsoft.com/office/officeart/2005/8/layout/process1"/>
    <dgm:cxn modelId="{9C9E65B4-3207-4808-A61C-52A41635F0BF}" type="presParOf" srcId="{39E91958-7EBC-446B-B670-B55D8138BF83}" destId="{5C611C89-3476-469F-9946-B87B697614BB}" srcOrd="4" destOrd="0" presId="urn:microsoft.com/office/officeart/2005/8/layout/process1"/>
    <dgm:cxn modelId="{DEF722F0-E6EE-445D-88FC-35D8A6E0DBB7}" type="presParOf" srcId="{39E91958-7EBC-446B-B670-B55D8138BF83}" destId="{D006DD47-D29B-4882-A3CD-EC1AB792DA94}" srcOrd="5" destOrd="0" presId="urn:microsoft.com/office/officeart/2005/8/layout/process1"/>
    <dgm:cxn modelId="{37DE087C-9628-4C81-A314-48FBB12ADE70}" type="presParOf" srcId="{D006DD47-D29B-4882-A3CD-EC1AB792DA94}" destId="{DA1C0215-269D-403B-8C8A-43AE4156CD72}" srcOrd="0" destOrd="0" presId="urn:microsoft.com/office/officeart/2005/8/layout/process1"/>
    <dgm:cxn modelId="{B2F74DC4-DFE6-4F11-B7D4-3159527BEB47}" type="presParOf" srcId="{39E91958-7EBC-446B-B670-B55D8138BF83}" destId="{60C35E26-237B-40A1-B750-20ACEB3990F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CF6CE-E750-48B6-B333-305BBB100737}">
      <dsp:nvSpPr>
        <dsp:cNvPr id="0" name=""/>
        <dsp:cNvSpPr/>
      </dsp:nvSpPr>
      <dsp:spPr>
        <a:xfrm>
          <a:off x="4095"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SEC (guidance)</a:t>
          </a:r>
        </a:p>
      </dsp:txBody>
      <dsp:txXfrm>
        <a:off x="19230" y="495194"/>
        <a:ext cx="2036655" cy="486461"/>
      </dsp:txXfrm>
    </dsp:sp>
    <dsp:sp modelId="{1B1F80F4-E9A5-4A99-A630-6548067B7CB5}">
      <dsp:nvSpPr>
        <dsp:cNvPr id="0" name=""/>
        <dsp:cNvSpPr/>
      </dsp:nvSpPr>
      <dsp:spPr>
        <a:xfrm rot="5400000">
          <a:off x="992344"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447532-8740-4202-B6A5-AE63748B9291}">
      <dsp:nvSpPr>
        <dsp:cNvPr id="0" name=""/>
        <dsp:cNvSpPr/>
      </dsp:nvSpPr>
      <dsp:spPr>
        <a:xfrm>
          <a:off x="4095"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ICO? Howey Test</a:t>
          </a:r>
        </a:p>
      </dsp:txBody>
      <dsp:txXfrm>
        <a:off x="19230" y="1192782"/>
        <a:ext cx="2036655" cy="486461"/>
      </dsp:txXfrm>
    </dsp:sp>
    <dsp:sp modelId="{7CAEA63C-96B5-40D4-900F-409598FDB0C1}">
      <dsp:nvSpPr>
        <dsp:cNvPr id="0" name=""/>
        <dsp:cNvSpPr/>
      </dsp:nvSpPr>
      <dsp:spPr>
        <a:xfrm rot="5400000">
          <a:off x="992344"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9BBFF8-CE50-41AE-9B5E-F6026BBE4F45}">
      <dsp:nvSpPr>
        <dsp:cNvPr id="0" name=""/>
        <dsp:cNvSpPr/>
      </dsp:nvSpPr>
      <dsp:spPr>
        <a:xfrm>
          <a:off x="4095"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Investment of $</a:t>
          </a:r>
        </a:p>
      </dsp:txBody>
      <dsp:txXfrm>
        <a:off x="19230" y="1890369"/>
        <a:ext cx="2036655" cy="486461"/>
      </dsp:txXfrm>
    </dsp:sp>
    <dsp:sp modelId="{A65C4264-24F4-4122-844B-F5E582EC0111}">
      <dsp:nvSpPr>
        <dsp:cNvPr id="0" name=""/>
        <dsp:cNvSpPr/>
      </dsp:nvSpPr>
      <dsp:spPr>
        <a:xfrm rot="5400000">
          <a:off x="992344"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5E1799-26FB-4959-97AA-0FCC22761318}">
      <dsp:nvSpPr>
        <dsp:cNvPr id="0" name=""/>
        <dsp:cNvSpPr/>
      </dsp:nvSpPr>
      <dsp:spPr>
        <a:xfrm>
          <a:off x="4095"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Common Enterprise</a:t>
          </a:r>
        </a:p>
      </dsp:txBody>
      <dsp:txXfrm>
        <a:off x="19230" y="2587956"/>
        <a:ext cx="2036655" cy="486461"/>
      </dsp:txXfrm>
    </dsp:sp>
    <dsp:sp modelId="{3FBD4BD3-B74D-4AAB-9295-AE19DCC50691}">
      <dsp:nvSpPr>
        <dsp:cNvPr id="0" name=""/>
        <dsp:cNvSpPr/>
      </dsp:nvSpPr>
      <dsp:spPr>
        <a:xfrm rot="5400000">
          <a:off x="992344"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46515F-5745-4BFE-8634-C34D77574BE3}">
      <dsp:nvSpPr>
        <dsp:cNvPr id="0" name=""/>
        <dsp:cNvSpPr/>
      </dsp:nvSpPr>
      <dsp:spPr>
        <a:xfrm>
          <a:off x="4095" y="3270408"/>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Profit from the work of others*</a:t>
          </a:r>
        </a:p>
      </dsp:txBody>
      <dsp:txXfrm>
        <a:off x="19230" y="3285543"/>
        <a:ext cx="2036655" cy="486461"/>
      </dsp:txXfrm>
    </dsp:sp>
    <dsp:sp modelId="{09ADE9CE-20B7-4A4E-BED6-D56E4ED1D855}">
      <dsp:nvSpPr>
        <dsp:cNvPr id="0" name=""/>
        <dsp:cNvSpPr/>
      </dsp:nvSpPr>
      <dsp:spPr>
        <a:xfrm>
          <a:off x="2360390"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CFTC (guidance)</a:t>
          </a:r>
        </a:p>
      </dsp:txBody>
      <dsp:txXfrm>
        <a:off x="2375525" y="495194"/>
        <a:ext cx="2036655" cy="486461"/>
      </dsp:txXfrm>
    </dsp:sp>
    <dsp:sp modelId="{C8CE6287-76AA-46C4-B478-0F9183DE6118}">
      <dsp:nvSpPr>
        <dsp:cNvPr id="0" name=""/>
        <dsp:cNvSpPr/>
      </dsp:nvSpPr>
      <dsp:spPr>
        <a:xfrm rot="5400000">
          <a:off x="3348638"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AA6D3E-BCE0-4C06-B101-080DA85DCB01}">
      <dsp:nvSpPr>
        <dsp:cNvPr id="0" name=""/>
        <dsp:cNvSpPr/>
      </dsp:nvSpPr>
      <dsp:spPr>
        <a:xfrm>
          <a:off x="2360390"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commodities</a:t>
          </a:r>
        </a:p>
      </dsp:txBody>
      <dsp:txXfrm>
        <a:off x="2375525" y="1192782"/>
        <a:ext cx="2036655" cy="486461"/>
      </dsp:txXfrm>
    </dsp:sp>
    <dsp:sp modelId="{DDA5CBC7-AA05-481A-A03A-3964C1BBBB5A}">
      <dsp:nvSpPr>
        <dsp:cNvPr id="0" name=""/>
        <dsp:cNvSpPr/>
      </dsp:nvSpPr>
      <dsp:spPr>
        <a:xfrm rot="5400000">
          <a:off x="3348638"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DBFA1A-3823-4209-9CD6-DBDD456F39FB}">
      <dsp:nvSpPr>
        <dsp:cNvPr id="0" name=""/>
        <dsp:cNvSpPr/>
      </dsp:nvSpPr>
      <dsp:spPr>
        <a:xfrm>
          <a:off x="2360390"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Bid/sell marketplace</a:t>
          </a:r>
        </a:p>
      </dsp:txBody>
      <dsp:txXfrm>
        <a:off x="2375525" y="1890369"/>
        <a:ext cx="2036655" cy="486461"/>
      </dsp:txXfrm>
    </dsp:sp>
    <dsp:sp modelId="{E7F7C4A8-2F3A-49BA-B2E4-CF48FCA5D8D8}">
      <dsp:nvSpPr>
        <dsp:cNvPr id="0" name=""/>
        <dsp:cNvSpPr/>
      </dsp:nvSpPr>
      <dsp:spPr>
        <a:xfrm rot="5400000">
          <a:off x="3348638"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8423B8C-DD55-4C1A-86D3-87118415FFA7}">
      <dsp:nvSpPr>
        <dsp:cNvPr id="0" name=""/>
        <dsp:cNvSpPr/>
      </dsp:nvSpPr>
      <dsp:spPr>
        <a:xfrm>
          <a:off x="2360390"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Leverage/margin/contracts?</a:t>
          </a:r>
        </a:p>
      </dsp:txBody>
      <dsp:txXfrm>
        <a:off x="2375525" y="2587956"/>
        <a:ext cx="2036655" cy="486461"/>
      </dsp:txXfrm>
    </dsp:sp>
    <dsp:sp modelId="{67971461-EE07-4B5E-A0C3-A166C6559682}">
      <dsp:nvSpPr>
        <dsp:cNvPr id="0" name=""/>
        <dsp:cNvSpPr/>
      </dsp:nvSpPr>
      <dsp:spPr>
        <a:xfrm>
          <a:off x="4716684"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FF0000"/>
              </a:solidFill>
            </a:rPr>
            <a:t>FinCen</a:t>
          </a:r>
          <a:r>
            <a:rPr lang="en-US" sz="2000" b="1" kern="1200" dirty="0">
              <a:solidFill>
                <a:srgbClr val="FF0000"/>
              </a:solidFill>
            </a:rPr>
            <a:t> (guidance)</a:t>
          </a:r>
        </a:p>
      </dsp:txBody>
      <dsp:txXfrm>
        <a:off x="4731819" y="495194"/>
        <a:ext cx="2036655" cy="486461"/>
      </dsp:txXfrm>
    </dsp:sp>
    <dsp:sp modelId="{BF9CEF10-4726-4D20-AC2F-85DE706D0D00}">
      <dsp:nvSpPr>
        <dsp:cNvPr id="0" name=""/>
        <dsp:cNvSpPr/>
      </dsp:nvSpPr>
      <dsp:spPr>
        <a:xfrm rot="5400000">
          <a:off x="5704933"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386769-D313-4B62-9BE9-A84DD636105E}">
      <dsp:nvSpPr>
        <dsp:cNvPr id="0" name=""/>
        <dsp:cNvSpPr/>
      </dsp:nvSpPr>
      <dsp:spPr>
        <a:xfrm>
          <a:off x="4716684"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Convertible virtual currency/wallets</a:t>
          </a:r>
        </a:p>
      </dsp:txBody>
      <dsp:txXfrm>
        <a:off x="4731819" y="1192782"/>
        <a:ext cx="2036655" cy="486461"/>
      </dsp:txXfrm>
    </dsp:sp>
    <dsp:sp modelId="{0C1CAC8B-CC80-49DA-9707-021AB163C55F}">
      <dsp:nvSpPr>
        <dsp:cNvPr id="0" name=""/>
        <dsp:cNvSpPr/>
      </dsp:nvSpPr>
      <dsp:spPr>
        <a:xfrm rot="5400000">
          <a:off x="5704933"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85E292-795D-4403-BD7F-3A17BE0B21A7}">
      <dsp:nvSpPr>
        <dsp:cNvPr id="0" name=""/>
        <dsp:cNvSpPr/>
      </dsp:nvSpPr>
      <dsp:spPr>
        <a:xfrm>
          <a:off x="4716684"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KYC and AML(OFAC) </a:t>
          </a:r>
        </a:p>
      </dsp:txBody>
      <dsp:txXfrm>
        <a:off x="4731819" y="1890369"/>
        <a:ext cx="2036655" cy="486461"/>
      </dsp:txXfrm>
    </dsp:sp>
    <dsp:sp modelId="{8BA5568F-04BF-4047-9CE2-FB8A8049314B}">
      <dsp:nvSpPr>
        <dsp:cNvPr id="0" name=""/>
        <dsp:cNvSpPr/>
      </dsp:nvSpPr>
      <dsp:spPr>
        <a:xfrm rot="5400000">
          <a:off x="5704933" y="2437179"/>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7F9DBAB-B79D-43BE-B7AE-9BF6E5D9C7EC}">
      <dsp:nvSpPr>
        <dsp:cNvPr id="0" name=""/>
        <dsp:cNvSpPr/>
      </dsp:nvSpPr>
      <dsp:spPr>
        <a:xfrm>
          <a:off x="4716684" y="2572821"/>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Bank Secrecy Act (BSA)</a:t>
          </a:r>
        </a:p>
      </dsp:txBody>
      <dsp:txXfrm>
        <a:off x="4731819" y="2587956"/>
        <a:ext cx="2036655" cy="486461"/>
      </dsp:txXfrm>
    </dsp:sp>
    <dsp:sp modelId="{55102280-9039-4F0A-92FB-5C4A917C7597}">
      <dsp:nvSpPr>
        <dsp:cNvPr id="0" name=""/>
        <dsp:cNvSpPr/>
      </dsp:nvSpPr>
      <dsp:spPr>
        <a:xfrm rot="5400000">
          <a:off x="5704933" y="3134766"/>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F5286F8-00A9-45F2-B079-5AD5F601D1C4}">
      <dsp:nvSpPr>
        <dsp:cNvPr id="0" name=""/>
        <dsp:cNvSpPr/>
      </dsp:nvSpPr>
      <dsp:spPr>
        <a:xfrm>
          <a:off x="4716684" y="3270408"/>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How and what you do!</a:t>
          </a:r>
        </a:p>
      </dsp:txBody>
      <dsp:txXfrm>
        <a:off x="4731819" y="3285543"/>
        <a:ext cx="2036655" cy="486461"/>
      </dsp:txXfrm>
    </dsp:sp>
    <dsp:sp modelId="{DA50ACFD-2722-4D29-B376-5CF3C8F3EB41}">
      <dsp:nvSpPr>
        <dsp:cNvPr id="0" name=""/>
        <dsp:cNvSpPr/>
      </dsp:nvSpPr>
      <dsp:spPr>
        <a:xfrm>
          <a:off x="7072979" y="480059"/>
          <a:ext cx="2066925" cy="5167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IRS (ruling)</a:t>
          </a:r>
        </a:p>
      </dsp:txBody>
      <dsp:txXfrm>
        <a:off x="7088114" y="495194"/>
        <a:ext cx="2036655" cy="486461"/>
      </dsp:txXfrm>
    </dsp:sp>
    <dsp:sp modelId="{E31C91BC-3A8F-4AC7-8DBF-330AFF31351C}">
      <dsp:nvSpPr>
        <dsp:cNvPr id="0" name=""/>
        <dsp:cNvSpPr/>
      </dsp:nvSpPr>
      <dsp:spPr>
        <a:xfrm rot="5400000">
          <a:off x="8061227" y="1042005"/>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28A259-E8AB-491C-9FF1-41516FA5BC71}">
      <dsp:nvSpPr>
        <dsp:cNvPr id="0" name=""/>
        <dsp:cNvSpPr/>
      </dsp:nvSpPr>
      <dsp:spPr>
        <a:xfrm>
          <a:off x="7072979" y="1177647"/>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2014 – property. CVC</a:t>
          </a:r>
        </a:p>
      </dsp:txBody>
      <dsp:txXfrm>
        <a:off x="7088114" y="1192782"/>
        <a:ext cx="2036655" cy="486461"/>
      </dsp:txXfrm>
    </dsp:sp>
    <dsp:sp modelId="{DF54C50F-225E-47E8-9EC4-AAA209AD28CA}">
      <dsp:nvSpPr>
        <dsp:cNvPr id="0" name=""/>
        <dsp:cNvSpPr/>
      </dsp:nvSpPr>
      <dsp:spPr>
        <a:xfrm rot="5400000">
          <a:off x="8061227" y="1739592"/>
          <a:ext cx="90427" cy="90427"/>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889BA5-DC82-4D41-8983-B2EE794BC078}">
      <dsp:nvSpPr>
        <dsp:cNvPr id="0" name=""/>
        <dsp:cNvSpPr/>
      </dsp:nvSpPr>
      <dsp:spPr>
        <a:xfrm>
          <a:off x="7072979" y="1875234"/>
          <a:ext cx="2066925" cy="516731"/>
        </a:xfrm>
        <a:prstGeom prst="roundRect">
          <a:avLst>
            <a:gd name="adj" fmla="val 10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2019 – hard forks, airdrops</a:t>
          </a:r>
        </a:p>
      </dsp:txBody>
      <dsp:txXfrm>
        <a:off x="7088114" y="1890369"/>
        <a:ext cx="2036655" cy="48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6442D-9866-49C8-B624-118FD54A8948}">
      <dsp:nvSpPr>
        <dsp:cNvPr id="0" name=""/>
        <dsp:cNvSpPr/>
      </dsp:nvSpPr>
      <dsp:spPr>
        <a:xfrm>
          <a:off x="5056" y="1222714"/>
          <a:ext cx="2210785" cy="1326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 1 -Evaluate the Tokens</a:t>
          </a:r>
        </a:p>
      </dsp:txBody>
      <dsp:txXfrm>
        <a:off x="43907" y="1261565"/>
        <a:ext cx="2133083" cy="1248769"/>
      </dsp:txXfrm>
    </dsp:sp>
    <dsp:sp modelId="{A54D9370-64E4-46ED-B9E2-5E51375BF02E}">
      <dsp:nvSpPr>
        <dsp:cNvPr id="0" name=""/>
        <dsp:cNvSpPr/>
      </dsp:nvSpPr>
      <dsp:spPr>
        <a:xfrm>
          <a:off x="2436921" y="1611812"/>
          <a:ext cx="468686" cy="548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436921" y="1721467"/>
        <a:ext cx="328080" cy="328964"/>
      </dsp:txXfrm>
    </dsp:sp>
    <dsp:sp modelId="{CB611A4A-61A9-45E9-9DBC-384A238A3D9A}">
      <dsp:nvSpPr>
        <dsp:cNvPr id="0" name=""/>
        <dsp:cNvSpPr/>
      </dsp:nvSpPr>
      <dsp:spPr>
        <a:xfrm>
          <a:off x="3100156" y="1222714"/>
          <a:ext cx="2210785" cy="1326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2 - Obtain Evidence</a:t>
          </a:r>
        </a:p>
      </dsp:txBody>
      <dsp:txXfrm>
        <a:off x="3139007" y="1261565"/>
        <a:ext cx="2133083" cy="1248769"/>
      </dsp:txXfrm>
    </dsp:sp>
    <dsp:sp modelId="{A59C908E-6115-46DC-871D-AD2EFDFAAFC2}">
      <dsp:nvSpPr>
        <dsp:cNvPr id="0" name=""/>
        <dsp:cNvSpPr/>
      </dsp:nvSpPr>
      <dsp:spPr>
        <a:xfrm>
          <a:off x="5532021" y="1611812"/>
          <a:ext cx="468686" cy="548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532021" y="1721467"/>
        <a:ext cx="328080" cy="328964"/>
      </dsp:txXfrm>
    </dsp:sp>
    <dsp:sp modelId="{5C611C89-3476-469F-9946-B87B697614BB}">
      <dsp:nvSpPr>
        <dsp:cNvPr id="0" name=""/>
        <dsp:cNvSpPr/>
      </dsp:nvSpPr>
      <dsp:spPr>
        <a:xfrm>
          <a:off x="6195257" y="1222714"/>
          <a:ext cx="2210785" cy="1326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3 - Analyze the Evidence</a:t>
          </a:r>
        </a:p>
      </dsp:txBody>
      <dsp:txXfrm>
        <a:off x="6234108" y="1261565"/>
        <a:ext cx="2133083" cy="1248769"/>
      </dsp:txXfrm>
    </dsp:sp>
    <dsp:sp modelId="{D006DD47-D29B-4882-A3CD-EC1AB792DA94}">
      <dsp:nvSpPr>
        <dsp:cNvPr id="0" name=""/>
        <dsp:cNvSpPr/>
      </dsp:nvSpPr>
      <dsp:spPr>
        <a:xfrm>
          <a:off x="8627121" y="1611812"/>
          <a:ext cx="468686" cy="5482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627121" y="1721467"/>
        <a:ext cx="328080" cy="328964"/>
      </dsp:txXfrm>
    </dsp:sp>
    <dsp:sp modelId="{60C35E26-237B-40A1-B750-20ACEB3990F1}">
      <dsp:nvSpPr>
        <dsp:cNvPr id="0" name=""/>
        <dsp:cNvSpPr/>
      </dsp:nvSpPr>
      <dsp:spPr>
        <a:xfrm>
          <a:off x="9290357" y="1222714"/>
          <a:ext cx="2210785" cy="13264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4 - Report the Findings</a:t>
          </a:r>
        </a:p>
      </dsp:txBody>
      <dsp:txXfrm>
        <a:off x="9329208" y="1261565"/>
        <a:ext cx="2133083" cy="124876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9/15/2020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9/15/2020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9/15/2020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9/15/2020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9/15/2020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9/15/2020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9/15/2020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9/15/2020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9/15/2020</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9/15/2020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9/15/2020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9/15/2020</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0000"/>
                </a:solidFill>
              </a:rPr>
              <a:t>Token Accounting</a:t>
            </a:r>
            <a:r>
              <a:rPr lang="en-US" dirty="0"/>
              <a:t>: A Forensic Perspective of the Digital Wild West</a:t>
            </a:r>
            <a:endParaRPr dirty="0"/>
          </a:p>
        </p:txBody>
      </p:sp>
      <p:sp>
        <p:nvSpPr>
          <p:cNvPr id="3" name="Subtitle 2"/>
          <p:cNvSpPr>
            <a:spLocks noGrp="1"/>
          </p:cNvSpPr>
          <p:nvPr>
            <p:ph type="subTitle" idx="1"/>
          </p:nvPr>
        </p:nvSpPr>
        <p:spPr>
          <a:xfrm>
            <a:off x="1066800" y="5105400"/>
            <a:ext cx="10058400" cy="914400"/>
          </a:xfrm>
        </p:spPr>
        <p:txBody>
          <a:bodyPr>
            <a:normAutofit/>
          </a:bodyPr>
          <a:lstStyle/>
          <a:p>
            <a:r>
              <a:rPr lang="en-US" dirty="0"/>
              <a:t>By Deniz Appelbaum, MBA, Ph.D.</a:t>
            </a:r>
          </a:p>
          <a:p>
            <a:r>
              <a:rPr lang="en-US" dirty="0"/>
              <a:t>   Peter </a:t>
            </a:r>
            <a:r>
              <a:rPr lang="en-US" dirty="0" err="1"/>
              <a:t>Lohrey</a:t>
            </a:r>
            <a:r>
              <a:rPr lang="en-US" dirty="0"/>
              <a:t>, CPA, Ph.D.</a:t>
            </a:r>
          </a:p>
          <a:p>
            <a:r>
              <a:rPr lang="en-US" dirty="0"/>
              <a:t>48</a:t>
            </a:r>
            <a:r>
              <a:rPr lang="en-US" baseline="30000" dirty="0"/>
              <a:t>th</a:t>
            </a:r>
            <a:r>
              <a:rPr lang="en-US" dirty="0"/>
              <a:t> WCARS (virtual)</a:t>
            </a:r>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3FE6-8731-4FF4-900A-83F57EE553C8}"/>
              </a:ext>
            </a:extLst>
          </p:cNvPr>
          <p:cNvSpPr>
            <a:spLocks noGrp="1"/>
          </p:cNvSpPr>
          <p:nvPr>
            <p:ph type="title"/>
          </p:nvPr>
        </p:nvSpPr>
        <p:spPr/>
        <p:txBody>
          <a:bodyPr/>
          <a:lstStyle/>
          <a:p>
            <a:r>
              <a:rPr lang="en-US" dirty="0"/>
              <a:t>Blockchain Review</a:t>
            </a:r>
          </a:p>
        </p:txBody>
      </p:sp>
      <p:sp>
        <p:nvSpPr>
          <p:cNvPr id="3" name="Content Placeholder 2">
            <a:extLst>
              <a:ext uri="{FF2B5EF4-FFF2-40B4-BE49-F238E27FC236}">
                <a16:creationId xmlns:a16="http://schemas.microsoft.com/office/drawing/2014/main" id="{6FFE0AC3-59A2-4167-A60A-A7D3293706BC}"/>
              </a:ext>
            </a:extLst>
          </p:cNvPr>
          <p:cNvSpPr>
            <a:spLocks noGrp="1"/>
          </p:cNvSpPr>
          <p:nvPr>
            <p:ph idx="1"/>
          </p:nvPr>
        </p:nvSpPr>
        <p:spPr/>
        <p:txBody>
          <a:bodyPr>
            <a:normAutofit/>
          </a:bodyPr>
          <a:lstStyle/>
          <a:p>
            <a:r>
              <a:rPr lang="en-US" dirty="0"/>
              <a:t>Digital currencies such as bitcoin or other coins can be used to replace fiat currency – to transfer value, as a store of value, or as a unit of account. </a:t>
            </a:r>
          </a:p>
          <a:p>
            <a:r>
              <a:rPr lang="en-US" dirty="0"/>
              <a:t>A coin may possess more features than </a:t>
            </a:r>
            <a:r>
              <a:rPr lang="en-US" u="sng" dirty="0"/>
              <a:t>these </a:t>
            </a:r>
            <a:r>
              <a:rPr lang="en-US" dirty="0"/>
              <a:t> (such as Ether), but regardless, all block chain transactions that exist use a token. </a:t>
            </a:r>
          </a:p>
          <a:p>
            <a:r>
              <a:rPr lang="en-US" b="1" dirty="0">
                <a:solidFill>
                  <a:srgbClr val="FF0000"/>
                </a:solidFill>
              </a:rPr>
              <a:t>A token can be considered as a sequence of bits </a:t>
            </a:r>
            <a:r>
              <a:rPr lang="en-US" b="1" u="sng" dirty="0">
                <a:solidFill>
                  <a:srgbClr val="FF0000"/>
                </a:solidFill>
              </a:rPr>
              <a:t>that pass between nodes in a certain order </a:t>
            </a:r>
            <a:r>
              <a:rPr lang="en-US" b="1" dirty="0">
                <a:solidFill>
                  <a:srgbClr val="FF0000"/>
                </a:solidFill>
              </a:rPr>
              <a:t> and which enables these nodes to transfer information. </a:t>
            </a:r>
          </a:p>
          <a:p>
            <a:r>
              <a:rPr lang="en-US" b="1" dirty="0"/>
              <a:t>All</a:t>
            </a:r>
            <a:r>
              <a:rPr lang="en-US" dirty="0"/>
              <a:t> block chain transactions create tokens and coins, but for </a:t>
            </a:r>
            <a:r>
              <a:rPr lang="en-US" u="sng" dirty="0"/>
              <a:t>certain transactions such as smart contracts, tokens play a larger role</a:t>
            </a:r>
            <a:r>
              <a:rPr lang="en-US" dirty="0"/>
              <a:t> . </a:t>
            </a:r>
          </a:p>
          <a:p>
            <a:r>
              <a:rPr lang="en-US" dirty="0"/>
              <a:t>According to </a:t>
            </a:r>
            <a:r>
              <a:rPr lang="en-US" dirty="0" err="1"/>
              <a:t>Voshmgir</a:t>
            </a:r>
            <a:r>
              <a:rPr lang="en-US" dirty="0"/>
              <a:t> (2019), “Tokens can represent anything from a store of value to a set of permissions in the physical, digital, and legal world.”  </a:t>
            </a:r>
          </a:p>
          <a:p>
            <a:r>
              <a:rPr lang="en-US" dirty="0"/>
              <a:t>The order of transactions is traceable due to the nature of blockchain</a:t>
            </a:r>
          </a:p>
        </p:txBody>
      </p:sp>
    </p:spTree>
    <p:extLst>
      <p:ext uri="{BB962C8B-B14F-4D97-AF65-F5344CB8AC3E}">
        <p14:creationId xmlns:p14="http://schemas.microsoft.com/office/powerpoint/2010/main" val="400124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367B-897A-461D-A76A-52ACBCF3DC45}"/>
              </a:ext>
            </a:extLst>
          </p:cNvPr>
          <p:cNvSpPr>
            <a:spLocks noGrp="1"/>
          </p:cNvSpPr>
          <p:nvPr>
            <p:ph type="title"/>
          </p:nvPr>
        </p:nvSpPr>
        <p:spPr/>
        <p:txBody>
          <a:bodyPr/>
          <a:lstStyle/>
          <a:p>
            <a:r>
              <a:rPr lang="en-US" dirty="0"/>
              <a:t>What are Tokens?</a:t>
            </a:r>
          </a:p>
        </p:txBody>
      </p:sp>
      <p:sp>
        <p:nvSpPr>
          <p:cNvPr id="3" name="Content Placeholder 2">
            <a:extLst>
              <a:ext uri="{FF2B5EF4-FFF2-40B4-BE49-F238E27FC236}">
                <a16:creationId xmlns:a16="http://schemas.microsoft.com/office/drawing/2014/main" id="{F0C08B38-82B2-446F-84D0-8810B5F67728}"/>
              </a:ext>
            </a:extLst>
          </p:cNvPr>
          <p:cNvSpPr>
            <a:spLocks noGrp="1"/>
          </p:cNvSpPr>
          <p:nvPr>
            <p:ph idx="1"/>
          </p:nvPr>
        </p:nvSpPr>
        <p:spPr/>
        <p:txBody>
          <a:bodyPr>
            <a:normAutofit lnSpcReduction="10000"/>
          </a:bodyPr>
          <a:lstStyle/>
          <a:p>
            <a:r>
              <a:rPr lang="en-US" dirty="0"/>
              <a:t>Tokens are the underpinning of any blockchain platform or system</a:t>
            </a:r>
          </a:p>
          <a:p>
            <a:r>
              <a:rPr lang="en-US" dirty="0"/>
              <a:t>Tokens are categorized according to their roles/actions/motives</a:t>
            </a:r>
          </a:p>
          <a:p>
            <a:pPr lvl="1"/>
            <a:r>
              <a:rPr lang="en-US" b="1" i="1" dirty="0"/>
              <a:t>Security/Equity tokens</a:t>
            </a:r>
            <a:r>
              <a:rPr lang="en-US" dirty="0"/>
              <a:t>: provides the owner a stake or future stake in a company or asset as either a dividend, share, or price appreciation. It looks like a security contract. ICOs are typically securities. The person is a passive investor in the offering and is expecting a profit from the work of others.</a:t>
            </a:r>
          </a:p>
          <a:p>
            <a:pPr lvl="1"/>
            <a:r>
              <a:rPr lang="en-US" b="1" i="1" dirty="0"/>
              <a:t>Utility tokens</a:t>
            </a:r>
            <a:r>
              <a:rPr lang="en-US" b="1" dirty="0"/>
              <a:t>: </a:t>
            </a:r>
            <a:r>
              <a:rPr lang="en-US" dirty="0"/>
              <a:t>also known as application tokens and these provide some sort of function linked to an asset (gift cards, loyalty points). There may be an increase in value, but this is not the primary motive for purchase</a:t>
            </a:r>
          </a:p>
          <a:p>
            <a:pPr lvl="1"/>
            <a:r>
              <a:rPr lang="en-US" b="1" i="1" dirty="0"/>
              <a:t>Currency tokens: </a:t>
            </a:r>
            <a:r>
              <a:rPr lang="en-US" dirty="0"/>
              <a:t>medium of value exchange where value is determined by supply and demand. Should be highly liquid, fungible, and with many users</a:t>
            </a:r>
          </a:p>
          <a:p>
            <a:pPr lvl="1"/>
            <a:r>
              <a:rPr lang="en-US" b="1" i="1" dirty="0"/>
              <a:t>Asset tokens: </a:t>
            </a:r>
            <a:r>
              <a:rPr lang="en-US" dirty="0"/>
              <a:t>carries an actual value correlated with eternal asset’s real-world value. It may eventually become a utility or security (debt and equity, commodity, hard asset, soft asset)</a:t>
            </a:r>
          </a:p>
        </p:txBody>
      </p:sp>
    </p:spTree>
    <p:extLst>
      <p:ext uri="{BB962C8B-B14F-4D97-AF65-F5344CB8AC3E}">
        <p14:creationId xmlns:p14="http://schemas.microsoft.com/office/powerpoint/2010/main" val="400094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A797-3171-4CD4-A90A-24291043F08A}"/>
              </a:ext>
            </a:extLst>
          </p:cNvPr>
          <p:cNvSpPr>
            <a:spLocks noGrp="1"/>
          </p:cNvSpPr>
          <p:nvPr>
            <p:ph type="title"/>
          </p:nvPr>
        </p:nvSpPr>
        <p:spPr/>
        <p:txBody>
          <a:bodyPr/>
          <a:lstStyle/>
          <a:p>
            <a:r>
              <a:rPr lang="en-US" dirty="0"/>
              <a:t>What are Tokens?</a:t>
            </a:r>
          </a:p>
        </p:txBody>
      </p:sp>
      <p:sp>
        <p:nvSpPr>
          <p:cNvPr id="3" name="Content Placeholder 2">
            <a:extLst>
              <a:ext uri="{FF2B5EF4-FFF2-40B4-BE49-F238E27FC236}">
                <a16:creationId xmlns:a16="http://schemas.microsoft.com/office/drawing/2014/main" id="{0967A580-B04B-4FA7-9FDB-5737A7565736}"/>
              </a:ext>
            </a:extLst>
          </p:cNvPr>
          <p:cNvSpPr>
            <a:spLocks noGrp="1"/>
          </p:cNvSpPr>
          <p:nvPr>
            <p:ph idx="1"/>
          </p:nvPr>
        </p:nvSpPr>
        <p:spPr/>
        <p:txBody>
          <a:bodyPr>
            <a:normAutofit fontScale="92500" lnSpcReduction="10000"/>
          </a:bodyPr>
          <a:lstStyle/>
          <a:p>
            <a:endParaRPr lang="en-US" dirty="0"/>
          </a:p>
          <a:p>
            <a:pPr marL="0" indent="0">
              <a:buNone/>
            </a:pPr>
            <a:r>
              <a:rPr lang="en-US" sz="2800" i="1" dirty="0"/>
              <a:t>“What is difficult is that the status of any one token is in flux, and can only be determined by its </a:t>
            </a:r>
            <a:r>
              <a:rPr lang="en-US" sz="2800" i="1" dirty="0">
                <a:solidFill>
                  <a:srgbClr val="FF0000"/>
                </a:solidFill>
              </a:rPr>
              <a:t>characteristics, form, and function </a:t>
            </a:r>
            <a:r>
              <a:rPr lang="en-US" sz="2800" i="1" dirty="0"/>
              <a:t>at the current time. An asset commodity token today may become a security token tomorrow, based on its </a:t>
            </a:r>
            <a:r>
              <a:rPr lang="en-US" sz="2800" i="1" dirty="0">
                <a:solidFill>
                  <a:srgbClr val="FF0000"/>
                </a:solidFill>
              </a:rPr>
              <a:t>behavior and value </a:t>
            </a:r>
            <a:r>
              <a:rPr lang="en-US" sz="2800" i="1" dirty="0"/>
              <a:t>– a silo of wheat may be virtually represented as an asset token for the owner/farmer, but become a commodity token and eventually a security token for the purchaser/speculator. This murky and changing nature of token classifications poses a challenge for forensic analysis.”</a:t>
            </a:r>
          </a:p>
          <a:p>
            <a:pPr marL="0" indent="0">
              <a:buNone/>
            </a:pPr>
            <a:r>
              <a:rPr lang="en-US" dirty="0"/>
              <a:t>-Appelbaum and </a:t>
            </a:r>
            <a:r>
              <a:rPr lang="en-US" dirty="0" err="1"/>
              <a:t>Lohrey</a:t>
            </a:r>
            <a:r>
              <a:rPr lang="en-US" dirty="0"/>
              <a:t> 2019</a:t>
            </a:r>
          </a:p>
          <a:p>
            <a:endParaRPr lang="en-US" dirty="0"/>
          </a:p>
        </p:txBody>
      </p:sp>
    </p:spTree>
    <p:extLst>
      <p:ext uri="{BB962C8B-B14F-4D97-AF65-F5344CB8AC3E}">
        <p14:creationId xmlns:p14="http://schemas.microsoft.com/office/powerpoint/2010/main" val="196101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Rulings, &amp; Guidance</a:t>
            </a:r>
            <a:endParaRPr dirty="0"/>
          </a:p>
        </p:txBody>
      </p:sp>
      <p:graphicFrame>
        <p:nvGraphicFramePr>
          <p:cNvPr id="9" name="Content Placeholder 8" descr="Process list showing 4 titles with tasks  arranged one below the other and downward pointing arrows are used to indicate progression from title to task and from task to task. First title has 4 tasks, second title has 3, third has 2 and fourth has 2."/>
          <p:cNvGraphicFramePr>
            <a:graphicFrameLocks noGrp="1"/>
          </p:cNvGraphicFramePr>
          <p:nvPr>
            <p:ph idx="1"/>
            <p:extLst>
              <p:ext uri="{D42A27DB-BD31-4B8C-83A1-F6EECF244321}">
                <p14:modId xmlns:p14="http://schemas.microsoft.com/office/powerpoint/2010/main" val="780472539"/>
              </p:ext>
            </p:extLst>
          </p:nvPr>
        </p:nvGraphicFramePr>
        <p:xfrm>
          <a:off x="1524000" y="18288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02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E5B5-4609-440E-8DF0-2B9CF11C7D04}"/>
              </a:ext>
            </a:extLst>
          </p:cNvPr>
          <p:cNvSpPr>
            <a:spLocks noGrp="1"/>
          </p:cNvSpPr>
          <p:nvPr>
            <p:ph type="title"/>
          </p:nvPr>
        </p:nvSpPr>
        <p:spPr/>
        <p:txBody>
          <a:bodyPr/>
          <a:lstStyle/>
          <a:p>
            <a:r>
              <a:rPr lang="en-US" dirty="0"/>
              <a:t>General Token Accounting Framework</a:t>
            </a:r>
          </a:p>
        </p:txBody>
      </p:sp>
      <p:graphicFrame>
        <p:nvGraphicFramePr>
          <p:cNvPr id="7" name="Diagram 6">
            <a:extLst>
              <a:ext uri="{FF2B5EF4-FFF2-40B4-BE49-F238E27FC236}">
                <a16:creationId xmlns:a16="http://schemas.microsoft.com/office/drawing/2014/main" id="{59B82A5F-F86F-499B-B6C8-DB66E2986E3B}"/>
              </a:ext>
            </a:extLst>
          </p:cNvPr>
          <p:cNvGraphicFramePr/>
          <p:nvPr>
            <p:extLst>
              <p:ext uri="{D42A27DB-BD31-4B8C-83A1-F6EECF244321}">
                <p14:modId xmlns:p14="http://schemas.microsoft.com/office/powerpoint/2010/main" val="4241224835"/>
              </p:ext>
            </p:extLst>
          </p:nvPr>
        </p:nvGraphicFramePr>
        <p:xfrm>
          <a:off x="342900" y="1905000"/>
          <a:ext cx="115062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52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2A25-76FD-4368-AB54-25C3BB5E975D}"/>
              </a:ext>
            </a:extLst>
          </p:cNvPr>
          <p:cNvSpPr>
            <a:spLocks noGrp="1"/>
          </p:cNvSpPr>
          <p:nvPr>
            <p:ph type="title"/>
          </p:nvPr>
        </p:nvSpPr>
        <p:spPr/>
        <p:txBody>
          <a:bodyPr/>
          <a:lstStyle/>
          <a:p>
            <a:r>
              <a:rPr lang="en-US" dirty="0"/>
              <a:t>Sample Decision Tree Snip – Evaluate the Token</a:t>
            </a:r>
          </a:p>
        </p:txBody>
      </p:sp>
      <p:sp>
        <p:nvSpPr>
          <p:cNvPr id="3" name="Content Placeholder 2">
            <a:extLst>
              <a:ext uri="{FF2B5EF4-FFF2-40B4-BE49-F238E27FC236}">
                <a16:creationId xmlns:a16="http://schemas.microsoft.com/office/drawing/2014/main" id="{DF7F1880-BB04-4419-B80B-3993879E77B2}"/>
              </a:ext>
            </a:extLst>
          </p:cNvPr>
          <p:cNvSpPr>
            <a:spLocks noGrp="1"/>
          </p:cNvSpPr>
          <p:nvPr>
            <p:ph idx="1"/>
          </p:nvPr>
        </p:nvSpPr>
        <p:spPr/>
        <p:txBody>
          <a:bodyPr/>
          <a:lstStyle/>
          <a:p>
            <a:r>
              <a:rPr lang="en-US" dirty="0"/>
              <a:t>Applying first condition of Howey (1946) test to the token – is there an investment of money?</a:t>
            </a:r>
          </a:p>
        </p:txBody>
      </p:sp>
      <p:sp>
        <p:nvSpPr>
          <p:cNvPr id="4" name="Rectangle 3">
            <a:extLst>
              <a:ext uri="{FF2B5EF4-FFF2-40B4-BE49-F238E27FC236}">
                <a16:creationId xmlns:a16="http://schemas.microsoft.com/office/drawing/2014/main" id="{D7D450C8-0C8A-4109-89E5-E59769830537}"/>
              </a:ext>
            </a:extLst>
          </p:cNvPr>
          <p:cNvSpPr/>
          <p:nvPr/>
        </p:nvSpPr>
        <p:spPr>
          <a:xfrm>
            <a:off x="4876800" y="2514600"/>
            <a:ext cx="1676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Was there an offer or sale of a digital asset?</a:t>
            </a:r>
          </a:p>
        </p:txBody>
      </p:sp>
      <p:sp>
        <p:nvSpPr>
          <p:cNvPr id="5" name="Oval 4">
            <a:extLst>
              <a:ext uri="{FF2B5EF4-FFF2-40B4-BE49-F238E27FC236}">
                <a16:creationId xmlns:a16="http://schemas.microsoft.com/office/drawing/2014/main" id="{6921B435-74B8-432B-99A3-D1B9372583EE}"/>
              </a:ext>
            </a:extLst>
          </p:cNvPr>
          <p:cNvSpPr/>
          <p:nvPr/>
        </p:nvSpPr>
        <p:spPr>
          <a:xfrm>
            <a:off x="3276600" y="3686960"/>
            <a:ext cx="1447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7" name="Oval 6">
            <a:extLst>
              <a:ext uri="{FF2B5EF4-FFF2-40B4-BE49-F238E27FC236}">
                <a16:creationId xmlns:a16="http://schemas.microsoft.com/office/drawing/2014/main" id="{640A2334-4B3F-44C6-A3A9-5A6D0B82E45E}"/>
              </a:ext>
            </a:extLst>
          </p:cNvPr>
          <p:cNvSpPr/>
          <p:nvPr/>
        </p:nvSpPr>
        <p:spPr>
          <a:xfrm>
            <a:off x="6781800" y="3645716"/>
            <a:ext cx="1447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a:t>
            </a:r>
          </a:p>
        </p:txBody>
      </p:sp>
      <p:sp>
        <p:nvSpPr>
          <p:cNvPr id="8" name="Flowchart: Terminator 7">
            <a:extLst>
              <a:ext uri="{FF2B5EF4-FFF2-40B4-BE49-F238E27FC236}">
                <a16:creationId xmlns:a16="http://schemas.microsoft.com/office/drawing/2014/main" id="{EB4B24EA-F082-4542-AC34-8D6419289CD8}"/>
              </a:ext>
            </a:extLst>
          </p:cNvPr>
          <p:cNvSpPr/>
          <p:nvPr/>
        </p:nvSpPr>
        <p:spPr>
          <a:xfrm>
            <a:off x="9372600" y="3640122"/>
            <a:ext cx="1143000" cy="779477"/>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Howey does not apply</a:t>
            </a:r>
          </a:p>
        </p:txBody>
      </p:sp>
      <p:sp>
        <p:nvSpPr>
          <p:cNvPr id="10" name="Oval 9">
            <a:extLst>
              <a:ext uri="{FF2B5EF4-FFF2-40B4-BE49-F238E27FC236}">
                <a16:creationId xmlns:a16="http://schemas.microsoft.com/office/drawing/2014/main" id="{18D0D0BC-2C48-4E25-9646-3CE32A1E6076}"/>
              </a:ext>
            </a:extLst>
          </p:cNvPr>
          <p:cNvSpPr/>
          <p:nvPr/>
        </p:nvSpPr>
        <p:spPr>
          <a:xfrm>
            <a:off x="800100" y="5978729"/>
            <a:ext cx="1447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sp>
        <p:nvSpPr>
          <p:cNvPr id="12" name="Oval 11">
            <a:extLst>
              <a:ext uri="{FF2B5EF4-FFF2-40B4-BE49-F238E27FC236}">
                <a16:creationId xmlns:a16="http://schemas.microsoft.com/office/drawing/2014/main" id="{FF0CB95E-2995-45D1-A818-E895B6B0B973}"/>
              </a:ext>
            </a:extLst>
          </p:cNvPr>
          <p:cNvSpPr/>
          <p:nvPr/>
        </p:nvSpPr>
        <p:spPr>
          <a:xfrm>
            <a:off x="5905500" y="5959679"/>
            <a:ext cx="1447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No</a:t>
            </a:r>
          </a:p>
        </p:txBody>
      </p:sp>
      <p:sp>
        <p:nvSpPr>
          <p:cNvPr id="14" name="Rectangle 13">
            <a:extLst>
              <a:ext uri="{FF2B5EF4-FFF2-40B4-BE49-F238E27FC236}">
                <a16:creationId xmlns:a16="http://schemas.microsoft.com/office/drawing/2014/main" id="{EF0DCA46-2353-4962-ADEF-A87809A01F90}"/>
              </a:ext>
            </a:extLst>
          </p:cNvPr>
          <p:cNvSpPr/>
          <p:nvPr/>
        </p:nvSpPr>
        <p:spPr>
          <a:xfrm>
            <a:off x="2667000" y="4829960"/>
            <a:ext cx="28956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Did this involve an exchange of fiat or digital currency?</a:t>
            </a:r>
          </a:p>
        </p:txBody>
      </p:sp>
      <p:cxnSp>
        <p:nvCxnSpPr>
          <p:cNvPr id="17" name="Straight Arrow Connector 16">
            <a:extLst>
              <a:ext uri="{FF2B5EF4-FFF2-40B4-BE49-F238E27FC236}">
                <a16:creationId xmlns:a16="http://schemas.microsoft.com/office/drawing/2014/main" id="{C8357F4D-2697-4059-9701-E95A549CB7ED}"/>
              </a:ext>
            </a:extLst>
          </p:cNvPr>
          <p:cNvCxnSpPr/>
          <p:nvPr/>
        </p:nvCxnSpPr>
        <p:spPr>
          <a:xfrm flipH="1">
            <a:off x="4648200" y="3429000"/>
            <a:ext cx="2286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ABD7F3-750B-4979-A977-C8C6CB86BBE6}"/>
              </a:ext>
            </a:extLst>
          </p:cNvPr>
          <p:cNvCxnSpPr/>
          <p:nvPr/>
        </p:nvCxnSpPr>
        <p:spPr>
          <a:xfrm flipH="1">
            <a:off x="3429000" y="4410860"/>
            <a:ext cx="2286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3EDFB19-62B9-41ED-A02E-6F1D56B19523}"/>
              </a:ext>
            </a:extLst>
          </p:cNvPr>
          <p:cNvCxnSpPr/>
          <p:nvPr/>
        </p:nvCxnSpPr>
        <p:spPr>
          <a:xfrm flipH="1">
            <a:off x="2362200" y="5808764"/>
            <a:ext cx="2286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9A0E9F-1258-40EB-A0B3-1785C260D43F}"/>
              </a:ext>
            </a:extLst>
          </p:cNvPr>
          <p:cNvCxnSpPr/>
          <p:nvPr/>
        </p:nvCxnSpPr>
        <p:spPr>
          <a:xfrm>
            <a:off x="6553200" y="3429000"/>
            <a:ext cx="304800" cy="35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34EB442-B383-4A67-A844-6EC8A34B045E}"/>
              </a:ext>
            </a:extLst>
          </p:cNvPr>
          <p:cNvCxnSpPr/>
          <p:nvPr/>
        </p:nvCxnSpPr>
        <p:spPr>
          <a:xfrm>
            <a:off x="4343400" y="4398629"/>
            <a:ext cx="304800" cy="35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227718-753C-45A4-A185-D06682530D80}"/>
              </a:ext>
            </a:extLst>
          </p:cNvPr>
          <p:cNvCxnSpPr/>
          <p:nvPr/>
        </p:nvCxnSpPr>
        <p:spPr>
          <a:xfrm>
            <a:off x="5610487" y="5780889"/>
            <a:ext cx="304800" cy="35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Terminator 25">
            <a:extLst>
              <a:ext uri="{FF2B5EF4-FFF2-40B4-BE49-F238E27FC236}">
                <a16:creationId xmlns:a16="http://schemas.microsoft.com/office/drawing/2014/main" id="{E90439E4-4DB6-4A8A-ABD2-1223CE0B789A}"/>
              </a:ext>
            </a:extLst>
          </p:cNvPr>
          <p:cNvSpPr/>
          <p:nvPr/>
        </p:nvSpPr>
        <p:spPr>
          <a:xfrm>
            <a:off x="381000" y="4829960"/>
            <a:ext cx="1219200" cy="8088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Howey does apply</a:t>
            </a:r>
          </a:p>
        </p:txBody>
      </p:sp>
    </p:spTree>
    <p:extLst>
      <p:ext uri="{BB962C8B-B14F-4D97-AF65-F5344CB8AC3E}">
        <p14:creationId xmlns:p14="http://schemas.microsoft.com/office/powerpoint/2010/main" val="63972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139A-D05F-4370-AC28-DF0B952381A1}"/>
              </a:ext>
            </a:extLst>
          </p:cNvPr>
          <p:cNvSpPr>
            <a:spLocks noGrp="1"/>
          </p:cNvSpPr>
          <p:nvPr>
            <p:ph type="title"/>
          </p:nvPr>
        </p:nvSpPr>
        <p:spPr/>
        <p:txBody>
          <a:bodyPr/>
          <a:lstStyle/>
          <a:p>
            <a:r>
              <a:rPr lang="en-US" dirty="0"/>
              <a:t>General Token Accounting Framework, cont.</a:t>
            </a:r>
          </a:p>
        </p:txBody>
      </p:sp>
      <p:sp>
        <p:nvSpPr>
          <p:cNvPr id="3" name="Content Placeholder 2">
            <a:extLst>
              <a:ext uri="{FF2B5EF4-FFF2-40B4-BE49-F238E27FC236}">
                <a16:creationId xmlns:a16="http://schemas.microsoft.com/office/drawing/2014/main" id="{4EEB3E4E-48F3-4BE5-85A2-D3D23D01A251}"/>
              </a:ext>
            </a:extLst>
          </p:cNvPr>
          <p:cNvSpPr>
            <a:spLocks noGrp="1"/>
          </p:cNvSpPr>
          <p:nvPr>
            <p:ph sz="half" idx="1"/>
          </p:nvPr>
        </p:nvSpPr>
        <p:spPr/>
        <p:txBody>
          <a:bodyPr>
            <a:normAutofit fontScale="92500" lnSpcReduction="10000"/>
          </a:bodyPr>
          <a:lstStyle/>
          <a:p>
            <a:pPr marL="0" indent="0">
              <a:buNone/>
            </a:pPr>
            <a:r>
              <a:rPr lang="en-US" dirty="0"/>
              <a:t>Evaluate the Tokens: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Understand the token and its impact on a transaction or a series of transactions.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Review the substance and form of each transaction or token by comparing the actual outcomes with intended results.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Analyze other transactions or tokens that occurred contemporaneously with or immediately before or after each transaction, including any contingencies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Understand crypto issuer’s or facilitator’s (exchange, etc.) digital asset account and custody policies.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Understand which party bears the risk of loss throughout each transaction token and/or significant dates.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sp>
        <p:nvSpPr>
          <p:cNvPr id="4" name="Content Placeholder 3">
            <a:extLst>
              <a:ext uri="{FF2B5EF4-FFF2-40B4-BE49-F238E27FC236}">
                <a16:creationId xmlns:a16="http://schemas.microsoft.com/office/drawing/2014/main" id="{E69A2B81-148B-4D66-B46F-3503F0F4A984}"/>
              </a:ext>
            </a:extLst>
          </p:cNvPr>
          <p:cNvSpPr>
            <a:spLocks noGrp="1"/>
          </p:cNvSpPr>
          <p:nvPr>
            <p:ph sz="half" idx="2"/>
          </p:nvPr>
        </p:nvSpPr>
        <p:spPr>
          <a:xfrm>
            <a:off x="6248400" y="1293812"/>
            <a:ext cx="4343400" cy="5183188"/>
          </a:xfrm>
        </p:spPr>
        <p:txBody>
          <a:bodyPr>
            <a:normAutofit fontScale="92500" lnSpcReduction="10000"/>
          </a:bodyPr>
          <a:lstStyle/>
          <a:p>
            <a:pPr marL="0" indent="0">
              <a:buNone/>
            </a:pPr>
            <a:r>
              <a:rPr lang="en-US" dirty="0"/>
              <a:t>Obtain Evidence: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Review any legal documents, websites, blogs, timelines, flow-charts for each transaction, if applicable.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Gather other necessary information, documents and details of the transaction, no matter how small, which could potentially result in different accounting consequences.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t>Analyzing the Evidence: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Obtain valuation of digital assets and methodology, and timing being used for valuation, if needed or required.</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Review stakeholders’ rights and obligations in each transaction.</a:t>
            </a:r>
          </a:p>
          <a:p>
            <a:pPr marL="0" marR="0" lvl="0" indent="0">
              <a:lnSpc>
                <a:spcPct val="107000"/>
              </a:lnSpc>
              <a:spcBef>
                <a:spcPts val="0"/>
              </a:spcBef>
              <a:spcAft>
                <a:spcPts val="800"/>
              </a:spcAft>
              <a:buNone/>
            </a:pPr>
            <a:r>
              <a:rPr lang="en-US" sz="2100" dirty="0">
                <a:latin typeface="Calibri" panose="020F0502020204030204" pitchFamily="34" charset="0"/>
                <a:ea typeface="Calibri" panose="020F0502020204030204" pitchFamily="34" charset="0"/>
                <a:cs typeface="Calibri" panose="020F0502020204030204" pitchFamily="34" charset="0"/>
              </a:rPr>
              <a:t>Reporting the Findings:</a:t>
            </a:r>
          </a:p>
          <a:p>
            <a:pPr marL="34290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Share forensic findings to the client and/or regulator.</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36187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BE7A-78E1-45A4-90D9-84C073D1E596}"/>
              </a:ext>
            </a:extLst>
          </p:cNvPr>
          <p:cNvSpPr>
            <a:spLocks noGrp="1"/>
          </p:cNvSpPr>
          <p:nvPr>
            <p:ph type="title"/>
          </p:nvPr>
        </p:nvSpPr>
        <p:spPr>
          <a:xfrm>
            <a:off x="1524000" y="457200"/>
            <a:ext cx="9144000" cy="1143000"/>
          </a:xfrm>
        </p:spPr>
        <p:txBody>
          <a:bodyPr anchor="b">
            <a:normAutofit/>
          </a:bodyPr>
          <a:lstStyle/>
          <a:p>
            <a:r>
              <a:rPr lang="en-US" dirty="0"/>
              <a:t>Thanks!</a:t>
            </a:r>
          </a:p>
        </p:txBody>
      </p:sp>
      <p:pic>
        <p:nvPicPr>
          <p:cNvPr id="5" name="Content Placeholder 4" descr="A picture containing table, clock, large, cake&#10;&#10;Description automatically generated">
            <a:extLst>
              <a:ext uri="{FF2B5EF4-FFF2-40B4-BE49-F238E27FC236}">
                <a16:creationId xmlns:a16="http://schemas.microsoft.com/office/drawing/2014/main" id="{E0CE08D0-21E2-46CB-A0F1-CF345B0405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61" b="19572"/>
          <a:stretch/>
        </p:blipFill>
        <p:spPr>
          <a:xfrm>
            <a:off x="1524000" y="1828800"/>
            <a:ext cx="9144000" cy="4267200"/>
          </a:xfrm>
          <a:noFill/>
        </p:spPr>
      </p:pic>
    </p:spTree>
    <p:extLst>
      <p:ext uri="{BB962C8B-B14F-4D97-AF65-F5344CB8AC3E}">
        <p14:creationId xmlns:p14="http://schemas.microsoft.com/office/powerpoint/2010/main" val="117617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73B5-5492-4D9C-81B1-5D969296CD03}"/>
              </a:ext>
            </a:extLst>
          </p:cNvPr>
          <p:cNvSpPr>
            <a:spLocks noGrp="1"/>
          </p:cNvSpPr>
          <p:nvPr>
            <p:ph type="title"/>
          </p:nvPr>
        </p:nvSpPr>
        <p:spPr/>
        <p:txBody>
          <a:bodyPr/>
          <a:lstStyle/>
          <a:p>
            <a:r>
              <a:rPr lang="en-US" dirty="0"/>
              <a:t>Concerns:</a:t>
            </a:r>
          </a:p>
        </p:txBody>
      </p:sp>
      <p:sp>
        <p:nvSpPr>
          <p:cNvPr id="3" name="Content Placeholder 2">
            <a:extLst>
              <a:ext uri="{FF2B5EF4-FFF2-40B4-BE49-F238E27FC236}">
                <a16:creationId xmlns:a16="http://schemas.microsoft.com/office/drawing/2014/main" id="{F446CDD3-7CDF-46A6-A8F5-CF99676D3EFE}"/>
              </a:ext>
            </a:extLst>
          </p:cNvPr>
          <p:cNvSpPr>
            <a:spLocks noGrp="1"/>
          </p:cNvSpPr>
          <p:nvPr>
            <p:ph idx="1"/>
          </p:nvPr>
        </p:nvSpPr>
        <p:spPr>
          <a:xfrm>
            <a:off x="1524000" y="1828800"/>
            <a:ext cx="9144000" cy="4648200"/>
          </a:xfrm>
        </p:spPr>
        <p:txBody>
          <a:bodyPr>
            <a:normAutofit lnSpcReduction="10000"/>
          </a:bodyPr>
          <a:lstStyle/>
          <a:p>
            <a:r>
              <a:rPr lang="en-US" sz="3200" dirty="0"/>
              <a:t>Token classification and relevant regulations </a:t>
            </a:r>
            <a:r>
              <a:rPr lang="en-US" sz="3200" dirty="0">
                <a:solidFill>
                  <a:srgbClr val="FF0000"/>
                </a:solidFill>
              </a:rPr>
              <a:t>(Token Accounting)</a:t>
            </a:r>
          </a:p>
          <a:p>
            <a:pPr marL="880110" lvl="1" indent="-514350">
              <a:buFont typeface="+mj-lt"/>
              <a:buAutoNum type="arabicPeriod"/>
            </a:pPr>
            <a:r>
              <a:rPr lang="en-US" sz="3000" dirty="0"/>
              <a:t>Security, asset, utility, currency token?</a:t>
            </a:r>
          </a:p>
          <a:p>
            <a:pPr marL="880110" lvl="1" indent="-514350">
              <a:buFont typeface="+mj-lt"/>
              <a:buAutoNum type="arabicPeriod"/>
            </a:pPr>
            <a:r>
              <a:rPr lang="en-US" sz="3000" dirty="0"/>
              <a:t>IRS (Internal Revenue Service)</a:t>
            </a:r>
          </a:p>
          <a:p>
            <a:pPr marL="880110" lvl="1" indent="-514350">
              <a:buFont typeface="+mj-lt"/>
              <a:buAutoNum type="arabicPeriod"/>
            </a:pPr>
            <a:r>
              <a:rPr lang="en-US" sz="3000" dirty="0"/>
              <a:t>SEC (Securities and Exchange Commission)</a:t>
            </a:r>
          </a:p>
          <a:p>
            <a:pPr marL="880110" lvl="1" indent="-514350">
              <a:buFont typeface="+mj-lt"/>
              <a:buAutoNum type="arabicPeriod"/>
            </a:pPr>
            <a:r>
              <a:rPr lang="en-US" sz="3000" dirty="0"/>
              <a:t>CFTC (Commodities Futures Trading Commission)</a:t>
            </a:r>
          </a:p>
          <a:p>
            <a:pPr marL="880110" lvl="1" indent="-514350">
              <a:buFont typeface="+mj-lt"/>
              <a:buAutoNum type="arabicPeriod"/>
            </a:pPr>
            <a:r>
              <a:rPr lang="en-US" sz="3000" dirty="0"/>
              <a:t>FinCEN (Financial Crimes Enforcement Network) </a:t>
            </a:r>
          </a:p>
          <a:p>
            <a:pPr marL="880110" lvl="1" indent="-514350">
              <a:buFont typeface="+mj-lt"/>
              <a:buAutoNum type="arabicPeriod"/>
            </a:pPr>
            <a:r>
              <a:rPr lang="en-US" sz="3000" dirty="0"/>
              <a:t>OFAC (Office of Foreign Assets Control)</a:t>
            </a:r>
          </a:p>
          <a:p>
            <a:pPr marL="880110" lvl="1" indent="-514350">
              <a:buFont typeface="+mj-lt"/>
              <a:buAutoNum type="arabicPeriod"/>
            </a:pPr>
            <a:r>
              <a:rPr lang="en-US" sz="3000" dirty="0"/>
              <a:t>And of course, DOJ</a:t>
            </a:r>
          </a:p>
        </p:txBody>
      </p:sp>
    </p:spTree>
    <p:extLst>
      <p:ext uri="{BB962C8B-B14F-4D97-AF65-F5344CB8AC3E}">
        <p14:creationId xmlns:p14="http://schemas.microsoft.com/office/powerpoint/2010/main" val="154043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A1D7-4240-4840-9C86-DDE03D1537B1}"/>
              </a:ext>
            </a:extLst>
          </p:cNvPr>
          <p:cNvSpPr>
            <a:spLocks noGrp="1"/>
          </p:cNvSpPr>
          <p:nvPr>
            <p:ph type="title"/>
          </p:nvPr>
        </p:nvSpPr>
        <p:spPr/>
        <p:txBody>
          <a:bodyPr/>
          <a:lstStyle/>
          <a:p>
            <a:r>
              <a:rPr lang="en-US" dirty="0"/>
              <a:t>How does this impact forensic accounting and fraud examination?</a:t>
            </a:r>
          </a:p>
        </p:txBody>
      </p:sp>
      <p:sp>
        <p:nvSpPr>
          <p:cNvPr id="3" name="Content Placeholder 2">
            <a:extLst>
              <a:ext uri="{FF2B5EF4-FFF2-40B4-BE49-F238E27FC236}">
                <a16:creationId xmlns:a16="http://schemas.microsoft.com/office/drawing/2014/main" id="{CDDB395B-ED80-4F69-9004-F0AEE2382D86}"/>
              </a:ext>
            </a:extLst>
          </p:cNvPr>
          <p:cNvSpPr>
            <a:spLocks noGrp="1"/>
          </p:cNvSpPr>
          <p:nvPr>
            <p:ph idx="1"/>
          </p:nvPr>
        </p:nvSpPr>
        <p:spPr>
          <a:xfrm>
            <a:off x="1524000" y="1828800"/>
            <a:ext cx="9144000" cy="4724400"/>
          </a:xfrm>
        </p:spPr>
        <p:txBody>
          <a:bodyPr>
            <a:normAutofit/>
          </a:bodyPr>
          <a:lstStyle/>
          <a:p>
            <a:pPr marL="0" indent="0">
              <a:buNone/>
            </a:pPr>
            <a:r>
              <a:rPr lang="en-US" dirty="0"/>
              <a:t>Legal and regulatory concerns about proper token classification and subsequent reporting and accounting</a:t>
            </a:r>
          </a:p>
          <a:p>
            <a:pPr lvl="1"/>
            <a:r>
              <a:rPr lang="en-US" dirty="0"/>
              <a:t>Securities tokens versus Utility or Currency Tokens</a:t>
            </a:r>
          </a:p>
          <a:p>
            <a:pPr lvl="1"/>
            <a:r>
              <a:rPr lang="en-US" dirty="0"/>
              <a:t>ICO – additional concerns of </a:t>
            </a:r>
            <a:r>
              <a:rPr lang="en-US" dirty="0">
                <a:solidFill>
                  <a:srgbClr val="FF0000"/>
                </a:solidFill>
              </a:rPr>
              <a:t>fraud and short-lived life span</a:t>
            </a:r>
          </a:p>
          <a:p>
            <a:pPr lvl="1"/>
            <a:r>
              <a:rPr lang="en-US" dirty="0"/>
              <a:t>Can the examiner trust the blockchain/virtual currency/smart contract?</a:t>
            </a:r>
          </a:p>
          <a:p>
            <a:pPr marL="0" indent="0">
              <a:buNone/>
            </a:pPr>
            <a:r>
              <a:rPr lang="en-US" b="1" dirty="0"/>
              <a:t>Forensic accountants provide educational, technical, and industry-specific services for legal matters pertaining to fraud, corruption, and various other activities.</a:t>
            </a:r>
          </a:p>
          <a:p>
            <a:pPr lvl="1"/>
            <a:r>
              <a:rPr lang="en-US" dirty="0"/>
              <a:t>Anti-corruption, anti-money laundering, and asset misappropriation investigations</a:t>
            </a:r>
          </a:p>
          <a:p>
            <a:pPr lvl="1"/>
            <a:r>
              <a:rPr lang="en-US" dirty="0"/>
              <a:t>Digital forensics and incident response</a:t>
            </a:r>
          </a:p>
          <a:p>
            <a:pPr lvl="1"/>
            <a:r>
              <a:rPr lang="en-US" dirty="0"/>
              <a:t>Financial reporting and disclosure violations</a:t>
            </a:r>
          </a:p>
          <a:p>
            <a:pPr lvl="1"/>
            <a:r>
              <a:rPr lang="en-US" dirty="0"/>
              <a:t>Forensic data analysis</a:t>
            </a:r>
          </a:p>
          <a:p>
            <a:pPr lvl="1"/>
            <a:r>
              <a:rPr lang="en-US" dirty="0"/>
              <a:t>Regulatory inquiries</a:t>
            </a:r>
          </a:p>
          <a:p>
            <a:pPr marL="365760" lvl="1" indent="0">
              <a:buNone/>
            </a:pPr>
            <a:endParaRPr lang="en-US" dirty="0"/>
          </a:p>
          <a:p>
            <a:pPr lvl="1"/>
            <a:endParaRPr lang="en-US" dirty="0"/>
          </a:p>
          <a:p>
            <a:endParaRPr lang="en-US" dirty="0"/>
          </a:p>
        </p:txBody>
      </p:sp>
    </p:spTree>
    <p:extLst>
      <p:ext uri="{BB962C8B-B14F-4D97-AF65-F5344CB8AC3E}">
        <p14:creationId xmlns:p14="http://schemas.microsoft.com/office/powerpoint/2010/main" val="7927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7832-A1F1-42C3-8EAC-E58DD9C28745}"/>
              </a:ext>
            </a:extLst>
          </p:cNvPr>
          <p:cNvSpPr>
            <a:spLocks noGrp="1"/>
          </p:cNvSpPr>
          <p:nvPr>
            <p:ph type="title"/>
          </p:nvPr>
        </p:nvSpPr>
        <p:spPr/>
        <p:txBody>
          <a:bodyPr/>
          <a:lstStyle/>
          <a:p>
            <a:r>
              <a:rPr lang="en-US" dirty="0" err="1"/>
              <a:t>BitClub</a:t>
            </a:r>
            <a:r>
              <a:rPr lang="en-US" dirty="0"/>
              <a:t> Network – bitcoin mining scheme</a:t>
            </a:r>
          </a:p>
        </p:txBody>
      </p:sp>
      <p:pic>
        <p:nvPicPr>
          <p:cNvPr id="5" name="Content Placeholder 4" descr="A close up of a metal fence&#10;&#10;Description automatically generated">
            <a:extLst>
              <a:ext uri="{FF2B5EF4-FFF2-40B4-BE49-F238E27FC236}">
                <a16:creationId xmlns:a16="http://schemas.microsoft.com/office/drawing/2014/main" id="{8730FFA5-EE58-4786-ADA0-E34480B85F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062" y="1828800"/>
            <a:ext cx="6437876" cy="4267200"/>
          </a:xfrm>
        </p:spPr>
      </p:pic>
    </p:spTree>
    <p:extLst>
      <p:ext uri="{BB962C8B-B14F-4D97-AF65-F5344CB8AC3E}">
        <p14:creationId xmlns:p14="http://schemas.microsoft.com/office/powerpoint/2010/main" val="83419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61EA-6E2A-447A-A3EC-7C5B37A20F1E}"/>
              </a:ext>
            </a:extLst>
          </p:cNvPr>
          <p:cNvSpPr>
            <a:spLocks noGrp="1"/>
          </p:cNvSpPr>
          <p:nvPr>
            <p:ph type="title"/>
          </p:nvPr>
        </p:nvSpPr>
        <p:spPr/>
        <p:txBody>
          <a:bodyPr/>
          <a:lstStyle/>
          <a:p>
            <a:r>
              <a:rPr lang="en-US" dirty="0"/>
              <a:t>Digital Currency Frauds</a:t>
            </a:r>
          </a:p>
        </p:txBody>
      </p:sp>
      <p:sp>
        <p:nvSpPr>
          <p:cNvPr id="3" name="Content Placeholder 2">
            <a:extLst>
              <a:ext uri="{FF2B5EF4-FFF2-40B4-BE49-F238E27FC236}">
                <a16:creationId xmlns:a16="http://schemas.microsoft.com/office/drawing/2014/main" id="{4F1AED99-39E6-4F0F-83C6-0A364AE39C44}"/>
              </a:ext>
            </a:extLst>
          </p:cNvPr>
          <p:cNvSpPr>
            <a:spLocks noGrp="1"/>
          </p:cNvSpPr>
          <p:nvPr>
            <p:ph idx="1"/>
          </p:nvPr>
        </p:nvSpPr>
        <p:spPr/>
        <p:txBody>
          <a:bodyPr/>
          <a:lstStyle/>
          <a:p>
            <a:r>
              <a:rPr lang="en-US" dirty="0"/>
              <a:t>Fake Bitcoin Exchanges</a:t>
            </a:r>
          </a:p>
          <a:p>
            <a:r>
              <a:rPr lang="en-US" dirty="0"/>
              <a:t>Bitcoin Ponzi Schemes (</a:t>
            </a:r>
            <a:r>
              <a:rPr lang="en-US" dirty="0" err="1"/>
              <a:t>BitClub</a:t>
            </a:r>
            <a:r>
              <a:rPr lang="en-US" dirty="0"/>
              <a:t>, </a:t>
            </a:r>
            <a:r>
              <a:rPr lang="en-US" dirty="0" err="1"/>
              <a:t>MiningMax</a:t>
            </a:r>
            <a:r>
              <a:rPr lang="en-US" dirty="0"/>
              <a:t>)</a:t>
            </a:r>
          </a:p>
          <a:p>
            <a:r>
              <a:rPr lang="en-US" dirty="0"/>
              <a:t>Fake crypto-currencies</a:t>
            </a:r>
          </a:p>
          <a:p>
            <a:r>
              <a:rPr lang="en-US" dirty="0"/>
              <a:t>Ransomware demands</a:t>
            </a:r>
          </a:p>
          <a:p>
            <a:r>
              <a:rPr lang="en-US" dirty="0"/>
              <a:t>Malware</a:t>
            </a:r>
          </a:p>
          <a:p>
            <a:r>
              <a:rPr lang="en-US" dirty="0"/>
              <a:t>Cartel/mob  money laundering</a:t>
            </a:r>
          </a:p>
        </p:txBody>
      </p:sp>
      <p:pic>
        <p:nvPicPr>
          <p:cNvPr id="5" name="Picture 4" descr="A close up of a sign&#10;&#10;Description automatically generated">
            <a:extLst>
              <a:ext uri="{FF2B5EF4-FFF2-40B4-BE49-F238E27FC236}">
                <a16:creationId xmlns:a16="http://schemas.microsoft.com/office/drawing/2014/main" id="{C6618E07-D9CA-4E03-8617-75C7B07D4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343018"/>
            <a:ext cx="6024956" cy="2981582"/>
          </a:xfrm>
          <a:prstGeom prst="rect">
            <a:avLst/>
          </a:prstGeom>
        </p:spPr>
      </p:pic>
    </p:spTree>
    <p:extLst>
      <p:ext uri="{BB962C8B-B14F-4D97-AF65-F5344CB8AC3E}">
        <p14:creationId xmlns:p14="http://schemas.microsoft.com/office/powerpoint/2010/main" val="158355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8329-18B5-468E-820B-F9962FD3E0DA}"/>
              </a:ext>
            </a:extLst>
          </p:cNvPr>
          <p:cNvSpPr>
            <a:spLocks noGrp="1"/>
          </p:cNvSpPr>
          <p:nvPr>
            <p:ph type="title"/>
          </p:nvPr>
        </p:nvSpPr>
        <p:spPr/>
        <p:txBody>
          <a:bodyPr/>
          <a:lstStyle/>
          <a:p>
            <a:r>
              <a:rPr lang="en-US" dirty="0"/>
              <a:t>Blockchain Review</a:t>
            </a:r>
          </a:p>
        </p:txBody>
      </p:sp>
      <p:sp>
        <p:nvSpPr>
          <p:cNvPr id="3" name="Content Placeholder 2">
            <a:extLst>
              <a:ext uri="{FF2B5EF4-FFF2-40B4-BE49-F238E27FC236}">
                <a16:creationId xmlns:a16="http://schemas.microsoft.com/office/drawing/2014/main" id="{D7E72AD4-1867-4EDF-AB4E-BE89EF7BD3AB}"/>
              </a:ext>
            </a:extLst>
          </p:cNvPr>
          <p:cNvSpPr>
            <a:spLocks noGrp="1"/>
          </p:cNvSpPr>
          <p:nvPr>
            <p:ph idx="1"/>
          </p:nvPr>
        </p:nvSpPr>
        <p:spPr/>
        <p:txBody>
          <a:bodyPr>
            <a:normAutofit lnSpcReduction="10000"/>
          </a:bodyPr>
          <a:lstStyle/>
          <a:p>
            <a:r>
              <a:rPr lang="en-US" sz="2800" dirty="0"/>
              <a:t>A blockchain is a  digital list of transactions or records (blocks) that are linked consecutively using </a:t>
            </a:r>
            <a:r>
              <a:rPr lang="en-US" sz="2800" dirty="0">
                <a:solidFill>
                  <a:srgbClr val="FF0000"/>
                </a:solidFill>
              </a:rPr>
              <a:t>cryptography</a:t>
            </a:r>
            <a:r>
              <a:rPr lang="en-US" sz="2800" dirty="0"/>
              <a:t>.  </a:t>
            </a:r>
          </a:p>
          <a:p>
            <a:r>
              <a:rPr lang="en-US" sz="2800" dirty="0"/>
              <a:t>Each record or block contains a cryptographic </a:t>
            </a:r>
            <a:r>
              <a:rPr lang="en-US" sz="2800" u="sng" dirty="0"/>
              <a:t>hash</a:t>
            </a:r>
            <a:r>
              <a:rPr lang="en-US" sz="2800" dirty="0"/>
              <a:t>  of the block before it, a timestamp, and the Merkle Tree of the transaction. </a:t>
            </a:r>
            <a:r>
              <a:rPr lang="en-US" sz="2800" dirty="0">
                <a:solidFill>
                  <a:srgbClr val="FF0000"/>
                </a:solidFill>
              </a:rPr>
              <a:t>Once recorded, the record cannot be changed retroactively. </a:t>
            </a:r>
            <a:r>
              <a:rPr lang="en-US" sz="2800" dirty="0"/>
              <a:t>A blockchain is usually managed by a third-party platform that operationalizes the peer to peer network that allows blockchain to be a distributed ledger</a:t>
            </a:r>
            <a:r>
              <a:rPr lang="en-US" dirty="0"/>
              <a:t>. </a:t>
            </a:r>
          </a:p>
          <a:p>
            <a:pPr marL="0" indent="0">
              <a:buNone/>
            </a:pPr>
            <a:r>
              <a:rPr lang="en-US" dirty="0"/>
              <a:t> </a:t>
            </a:r>
          </a:p>
        </p:txBody>
      </p:sp>
    </p:spTree>
    <p:extLst>
      <p:ext uri="{BB962C8B-B14F-4D97-AF65-F5344CB8AC3E}">
        <p14:creationId xmlns:p14="http://schemas.microsoft.com/office/powerpoint/2010/main" val="149545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3FE6-8731-4FF4-900A-83F57EE553C8}"/>
              </a:ext>
            </a:extLst>
          </p:cNvPr>
          <p:cNvSpPr>
            <a:spLocks noGrp="1"/>
          </p:cNvSpPr>
          <p:nvPr>
            <p:ph type="title"/>
          </p:nvPr>
        </p:nvSpPr>
        <p:spPr/>
        <p:txBody>
          <a:bodyPr/>
          <a:lstStyle/>
          <a:p>
            <a:r>
              <a:rPr lang="en-US" dirty="0"/>
              <a:t>Blockchain Review</a:t>
            </a:r>
          </a:p>
        </p:txBody>
      </p:sp>
      <p:sp>
        <p:nvSpPr>
          <p:cNvPr id="3" name="Content Placeholder 2">
            <a:extLst>
              <a:ext uri="{FF2B5EF4-FFF2-40B4-BE49-F238E27FC236}">
                <a16:creationId xmlns:a16="http://schemas.microsoft.com/office/drawing/2014/main" id="{6FFE0AC3-59A2-4167-A60A-A7D3293706BC}"/>
              </a:ext>
            </a:extLst>
          </p:cNvPr>
          <p:cNvSpPr>
            <a:spLocks noGrp="1"/>
          </p:cNvSpPr>
          <p:nvPr>
            <p:ph idx="1"/>
          </p:nvPr>
        </p:nvSpPr>
        <p:spPr/>
        <p:txBody>
          <a:bodyPr>
            <a:normAutofit/>
          </a:bodyPr>
          <a:lstStyle/>
          <a:p>
            <a:r>
              <a:rPr lang="en-US" dirty="0"/>
              <a:t>The older or longer the blockchain, the harder the mining process becomes – as is the case today where a transaction in bitcoins takes about 10 minutes to mine. </a:t>
            </a:r>
          </a:p>
          <a:p>
            <a:r>
              <a:rPr lang="en-US" dirty="0"/>
              <a:t> Presently</a:t>
            </a:r>
            <a:r>
              <a:rPr lang="en-US" u="sng" dirty="0"/>
              <a:t>, there are six mining pools that control approximately 75% of the mining power – </a:t>
            </a:r>
            <a:r>
              <a:rPr lang="en-US" u="sng" dirty="0">
                <a:solidFill>
                  <a:srgbClr val="FF0000"/>
                </a:solidFill>
              </a:rPr>
              <a:t>and 81% of mining power originates in China</a:t>
            </a:r>
            <a:r>
              <a:rPr lang="en-US" dirty="0">
                <a:solidFill>
                  <a:srgbClr val="FF0000"/>
                </a:solidFill>
              </a:rPr>
              <a:t> </a:t>
            </a:r>
            <a:r>
              <a:rPr lang="en-US" dirty="0"/>
              <a:t>. </a:t>
            </a:r>
          </a:p>
          <a:p>
            <a:r>
              <a:rPr lang="en-US" dirty="0"/>
              <a:t>Mining has become an industry where organizations invest in ways to reduce the cost to acquire coins. Software is sophisticated and </a:t>
            </a:r>
            <a:r>
              <a:rPr lang="en-US" u="sng" dirty="0"/>
              <a:t>mining concerns are located close to dams and/or in countries where power is cheap</a:t>
            </a:r>
            <a:r>
              <a:rPr lang="en-US" dirty="0"/>
              <a:t>.  </a:t>
            </a:r>
          </a:p>
          <a:p>
            <a:r>
              <a:rPr lang="en-US" dirty="0"/>
              <a:t> A forensic accountant may need to </a:t>
            </a:r>
            <a:r>
              <a:rPr lang="en-US" dirty="0">
                <a:solidFill>
                  <a:srgbClr val="FF0000"/>
                </a:solidFill>
              </a:rPr>
              <a:t>“break into” </a:t>
            </a:r>
            <a:r>
              <a:rPr lang="en-US" dirty="0"/>
              <a:t>any of these mining pools</a:t>
            </a:r>
          </a:p>
          <a:p>
            <a:r>
              <a:rPr lang="en-US" dirty="0"/>
              <a:t> How much cooperation is there between the countries where power is cheap?</a:t>
            </a:r>
          </a:p>
          <a:p>
            <a:endParaRPr lang="en-US" dirty="0"/>
          </a:p>
        </p:txBody>
      </p:sp>
    </p:spTree>
    <p:extLst>
      <p:ext uri="{BB962C8B-B14F-4D97-AF65-F5344CB8AC3E}">
        <p14:creationId xmlns:p14="http://schemas.microsoft.com/office/powerpoint/2010/main" val="175205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3FE6-8731-4FF4-900A-83F57EE553C8}"/>
              </a:ext>
            </a:extLst>
          </p:cNvPr>
          <p:cNvSpPr>
            <a:spLocks noGrp="1"/>
          </p:cNvSpPr>
          <p:nvPr>
            <p:ph type="title"/>
          </p:nvPr>
        </p:nvSpPr>
        <p:spPr/>
        <p:txBody>
          <a:bodyPr/>
          <a:lstStyle/>
          <a:p>
            <a:r>
              <a:rPr lang="en-US" dirty="0"/>
              <a:t>Blockchain Review</a:t>
            </a:r>
          </a:p>
        </p:txBody>
      </p:sp>
      <p:sp>
        <p:nvSpPr>
          <p:cNvPr id="3" name="Content Placeholder 2">
            <a:extLst>
              <a:ext uri="{FF2B5EF4-FFF2-40B4-BE49-F238E27FC236}">
                <a16:creationId xmlns:a16="http://schemas.microsoft.com/office/drawing/2014/main" id="{6FFE0AC3-59A2-4167-A60A-A7D3293706BC}"/>
              </a:ext>
            </a:extLst>
          </p:cNvPr>
          <p:cNvSpPr>
            <a:spLocks noGrp="1"/>
          </p:cNvSpPr>
          <p:nvPr>
            <p:ph idx="1"/>
          </p:nvPr>
        </p:nvSpPr>
        <p:spPr/>
        <p:txBody>
          <a:bodyPr/>
          <a:lstStyle/>
          <a:p>
            <a:r>
              <a:rPr lang="en-US" dirty="0"/>
              <a:t>IRS Rulings (IRS 2014, IRS 2019)</a:t>
            </a:r>
          </a:p>
          <a:p>
            <a:r>
              <a:rPr lang="en-US" dirty="0"/>
              <a:t>SEC Guidance (2019) based on Howey</a:t>
            </a:r>
          </a:p>
          <a:p>
            <a:r>
              <a:rPr lang="en-US" dirty="0"/>
              <a:t>CFTC Guidance</a:t>
            </a:r>
          </a:p>
          <a:p>
            <a:r>
              <a:rPr lang="en-US" dirty="0"/>
              <a:t>FinCEN Guidance</a:t>
            </a:r>
          </a:p>
          <a:p>
            <a:r>
              <a:rPr lang="en-US" dirty="0"/>
              <a:t>OFAC Guidance</a:t>
            </a:r>
          </a:p>
          <a:p>
            <a:r>
              <a:rPr lang="en-US" dirty="0"/>
              <a:t>IFRS? FASB? </a:t>
            </a:r>
          </a:p>
          <a:p>
            <a:pPr marL="0" indent="0">
              <a:buNone/>
            </a:pPr>
            <a:r>
              <a:rPr lang="en-US" sz="2800" dirty="0">
                <a:solidFill>
                  <a:srgbClr val="FF0000"/>
                </a:solidFill>
              </a:rPr>
              <a:t>How should a forensic accountant and/or fraud examiner evaluate blockchain transactions?</a:t>
            </a:r>
          </a:p>
        </p:txBody>
      </p:sp>
    </p:spTree>
    <p:extLst>
      <p:ext uri="{BB962C8B-B14F-4D97-AF65-F5344CB8AC3E}">
        <p14:creationId xmlns:p14="http://schemas.microsoft.com/office/powerpoint/2010/main" val="278236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C75E-2EB3-4015-BAED-49D34CF4FFDD}"/>
              </a:ext>
            </a:extLst>
          </p:cNvPr>
          <p:cNvSpPr>
            <a:spLocks noGrp="1"/>
          </p:cNvSpPr>
          <p:nvPr>
            <p:ph type="title"/>
          </p:nvPr>
        </p:nvSpPr>
        <p:spPr/>
        <p:txBody>
          <a:bodyPr/>
          <a:lstStyle/>
          <a:p>
            <a:r>
              <a:rPr lang="en-US" dirty="0"/>
              <a:t>We offer a Token Accounting Framework</a:t>
            </a:r>
          </a:p>
        </p:txBody>
      </p:sp>
      <p:sp>
        <p:nvSpPr>
          <p:cNvPr id="3" name="Content Placeholder 2">
            <a:extLst>
              <a:ext uri="{FF2B5EF4-FFF2-40B4-BE49-F238E27FC236}">
                <a16:creationId xmlns:a16="http://schemas.microsoft.com/office/drawing/2014/main" id="{15EF9D85-2BF0-4828-84EB-6F934B9A95D3}"/>
              </a:ext>
            </a:extLst>
          </p:cNvPr>
          <p:cNvSpPr>
            <a:spLocks noGrp="1"/>
          </p:cNvSpPr>
          <p:nvPr>
            <p:ph idx="1"/>
          </p:nvPr>
        </p:nvSpPr>
        <p:spPr/>
        <p:txBody>
          <a:bodyPr/>
          <a:lstStyle/>
          <a:p>
            <a:r>
              <a:rPr lang="en-US" dirty="0"/>
              <a:t>Utilizing Design Science Research (Hevner et al. 2004 and </a:t>
            </a:r>
            <a:r>
              <a:rPr lang="en-US" dirty="0" err="1"/>
              <a:t>Geerts</a:t>
            </a:r>
            <a:r>
              <a:rPr lang="en-US" dirty="0"/>
              <a:t> 2011)</a:t>
            </a:r>
          </a:p>
          <a:p>
            <a:pPr marL="822960" lvl="1" indent="-457200">
              <a:buFont typeface="+mj-lt"/>
              <a:buAutoNum type="arabicPeriod"/>
            </a:pPr>
            <a:r>
              <a:rPr lang="en-US" dirty="0"/>
              <a:t>Problem identification</a:t>
            </a:r>
          </a:p>
          <a:p>
            <a:pPr marL="822960" lvl="1" indent="-457200">
              <a:buFont typeface="+mj-lt"/>
              <a:buAutoNum type="arabicPeriod"/>
            </a:pPr>
            <a:r>
              <a:rPr lang="en-US" dirty="0"/>
              <a:t>Definition of the motivations and objectives of a solution</a:t>
            </a:r>
          </a:p>
          <a:p>
            <a:pPr marL="822960" lvl="1" indent="-457200">
              <a:buFont typeface="+mj-lt"/>
              <a:buAutoNum type="arabicPeriod"/>
            </a:pPr>
            <a:r>
              <a:rPr lang="en-US" dirty="0"/>
              <a:t>Design and development of an artifact (framework) which solution objectives</a:t>
            </a:r>
          </a:p>
          <a:p>
            <a:pPr marL="822960" lvl="1" indent="-457200">
              <a:buFont typeface="+mj-lt"/>
              <a:buAutoNum type="arabicPeriod"/>
            </a:pPr>
            <a:r>
              <a:rPr lang="en-US" dirty="0"/>
              <a:t>Demonstration of the solution</a:t>
            </a:r>
          </a:p>
          <a:p>
            <a:pPr marL="822960" lvl="1" indent="-457200">
              <a:buFont typeface="+mj-lt"/>
              <a:buAutoNum type="arabicPeriod"/>
            </a:pPr>
            <a:r>
              <a:rPr lang="en-US" dirty="0"/>
              <a:t>Evaluation of the solution</a:t>
            </a:r>
          </a:p>
          <a:p>
            <a:pPr marL="822960" lvl="1" indent="-457200">
              <a:buFont typeface="+mj-lt"/>
              <a:buAutoNum type="arabicPeriod"/>
            </a:pPr>
            <a:r>
              <a:rPr lang="en-US" dirty="0"/>
              <a:t>Communication of the problem and the solution (usually a paper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60186386"/>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1371</Words>
  <Application>Microsoft Office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Consolas</vt:lpstr>
      <vt:lpstr>Symbol</vt:lpstr>
      <vt:lpstr>Tech Computer 16x9</vt:lpstr>
      <vt:lpstr>Token Accounting: A Forensic Perspective of the Digital Wild West</vt:lpstr>
      <vt:lpstr>Concerns:</vt:lpstr>
      <vt:lpstr>How does this impact forensic accounting and fraud examination?</vt:lpstr>
      <vt:lpstr>BitClub Network – bitcoin mining scheme</vt:lpstr>
      <vt:lpstr>Digital Currency Frauds</vt:lpstr>
      <vt:lpstr>Blockchain Review</vt:lpstr>
      <vt:lpstr>Blockchain Review</vt:lpstr>
      <vt:lpstr>Blockchain Review</vt:lpstr>
      <vt:lpstr>We offer a Token Accounting Framework</vt:lpstr>
      <vt:lpstr>Blockchain Review</vt:lpstr>
      <vt:lpstr>What are Tokens?</vt:lpstr>
      <vt:lpstr>What are Tokens?</vt:lpstr>
      <vt:lpstr>Regulations, Rulings, &amp; Guidance</vt:lpstr>
      <vt:lpstr>General Token Accounting Framework</vt:lpstr>
      <vt:lpstr>Sample Decision Tree Snip – Evaluate the Token</vt:lpstr>
      <vt:lpstr>General Token Accounting Framework, cont.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Token Accounting: A Forensic Perspective of the Digital Wild West</dc:title>
  <dc:creator>Deniz Appelbaum</dc:creator>
  <cp:lastModifiedBy>Deniz Appelbaum</cp:lastModifiedBy>
  <cp:revision>8</cp:revision>
  <dcterms:created xsi:type="dcterms:W3CDTF">2020-09-14T02:46:10Z</dcterms:created>
  <dcterms:modified xsi:type="dcterms:W3CDTF">2020-09-15T18:44:45Z</dcterms:modified>
</cp:coreProperties>
</file>